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96" r:id="rId1"/>
  </p:sldMasterIdLst>
  <p:notesMasterIdLst>
    <p:notesMasterId r:id="rId35"/>
  </p:notesMasterIdLst>
  <p:handoutMasterIdLst>
    <p:handoutMasterId r:id="rId36"/>
  </p:handoutMasterIdLst>
  <p:sldIdLst>
    <p:sldId id="486" r:id="rId2"/>
    <p:sldId id="473" r:id="rId3"/>
    <p:sldId id="531" r:id="rId4"/>
    <p:sldId id="545" r:id="rId5"/>
    <p:sldId id="546" r:id="rId6"/>
    <p:sldId id="500" r:id="rId7"/>
    <p:sldId id="510" r:id="rId8"/>
    <p:sldId id="501" r:id="rId9"/>
    <p:sldId id="492" r:id="rId10"/>
    <p:sldId id="495" r:id="rId11"/>
    <p:sldId id="497" r:id="rId12"/>
    <p:sldId id="498" r:id="rId13"/>
    <p:sldId id="496" r:id="rId14"/>
    <p:sldId id="502" r:id="rId15"/>
    <p:sldId id="511" r:id="rId16"/>
    <p:sldId id="451" r:id="rId17"/>
    <p:sldId id="476" r:id="rId18"/>
    <p:sldId id="488" r:id="rId19"/>
    <p:sldId id="508" r:id="rId20"/>
    <p:sldId id="544" r:id="rId21"/>
    <p:sldId id="543" r:id="rId22"/>
    <p:sldId id="542" r:id="rId23"/>
    <p:sldId id="504" r:id="rId24"/>
    <p:sldId id="413" r:id="rId25"/>
    <p:sldId id="523" r:id="rId26"/>
    <p:sldId id="414" r:id="rId27"/>
    <p:sldId id="415" r:id="rId28"/>
    <p:sldId id="416" r:id="rId29"/>
    <p:sldId id="417" r:id="rId30"/>
    <p:sldId id="525" r:id="rId31"/>
    <p:sldId id="505" r:id="rId32"/>
    <p:sldId id="551" r:id="rId33"/>
    <p:sldId id="541" r:id="rId34"/>
  </p:sldIdLst>
  <p:sldSz cx="9144000" cy="6858000" type="screen4x3"/>
  <p:notesSz cx="6735763" cy="98663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bg1"/>
        </a:solidFill>
        <a:latin typeface="Arial" charset="0"/>
        <a:ea typeface="標楷體" pitchFamily="65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73725613-B7D3-4830-B59A-ABAF975C1644}">
          <p14:sldIdLst>
            <p14:sldId id="486"/>
            <p14:sldId id="473"/>
            <p14:sldId id="531"/>
            <p14:sldId id="545"/>
            <p14:sldId id="546"/>
            <p14:sldId id="500"/>
            <p14:sldId id="510"/>
            <p14:sldId id="501"/>
            <p14:sldId id="492"/>
            <p14:sldId id="495"/>
            <p14:sldId id="497"/>
            <p14:sldId id="498"/>
            <p14:sldId id="496"/>
            <p14:sldId id="502"/>
            <p14:sldId id="511"/>
            <p14:sldId id="451"/>
            <p14:sldId id="476"/>
            <p14:sldId id="488"/>
            <p14:sldId id="508"/>
            <p14:sldId id="544"/>
            <p14:sldId id="543"/>
            <p14:sldId id="542"/>
            <p14:sldId id="504"/>
            <p14:sldId id="413"/>
            <p14:sldId id="523"/>
            <p14:sldId id="414"/>
            <p14:sldId id="415"/>
            <p14:sldId id="416"/>
            <p14:sldId id="417"/>
            <p14:sldId id="525"/>
            <p14:sldId id="505"/>
            <p14:sldId id="551"/>
            <p14:sldId id="54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172">
          <p15:clr>
            <a:srgbClr val="A4A3A4"/>
          </p15:clr>
        </p15:guide>
        <p15:guide id="2" pos="897">
          <p15:clr>
            <a:srgbClr val="A4A3A4"/>
          </p15:clr>
        </p15:guide>
        <p15:guide id="3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BFC"/>
    <a:srgbClr val="05CCD1"/>
    <a:srgbClr val="FFFFFF"/>
    <a:srgbClr val="000099"/>
    <a:srgbClr val="000000"/>
    <a:srgbClr val="D1E7F6"/>
    <a:srgbClr val="6666FF"/>
    <a:srgbClr val="0099FF"/>
    <a:srgbClr val="6699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中等深淺樣式 4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4" autoAdjust="0"/>
    <p:restoredTop sz="96778" autoAdjust="0"/>
  </p:normalViewPr>
  <p:slideViewPr>
    <p:cSldViewPr snapToGrid="0">
      <p:cViewPr varScale="1">
        <p:scale>
          <a:sx n="159" d="100"/>
          <a:sy n="159" d="100"/>
        </p:scale>
        <p:origin x="1770" y="114"/>
      </p:cViewPr>
      <p:guideLst>
        <p:guide orient="horz" pos="1172"/>
        <p:guide pos="897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</p:sldLst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0" d="100"/>
        <a:sy n="200" d="100"/>
      </p:scale>
      <p:origin x="0" y="4908"/>
    </p:cViewPr>
  </p:sorterViewPr>
  <p:notesViewPr>
    <p:cSldViewPr snapToGrid="0">
      <p:cViewPr varScale="1">
        <p:scale>
          <a:sx n="73" d="100"/>
          <a:sy n="73" d="100"/>
        </p:scale>
        <p:origin x="-2160" y="-96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3.xml"/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3"/>
      <c:hPercent val="50"/>
      <c:rotY val="0"/>
      <c:depthPercent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2190127538078256E-2"/>
          <c:y val="1.8949977416440833E-2"/>
          <c:w val="0.97114828583230073"/>
          <c:h val="0.98105007798360888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explosion val="6"/>
          <c:dPt>
            <c:idx val="0"/>
            <c:bubble3D val="0"/>
            <c:spPr>
              <a:solidFill>
                <a:schemeClr val="accent2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745-43BB-B85B-97191BAAFBC4}"/>
              </c:ext>
            </c:extLst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745-43BB-B85B-97191BAAFBC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745-43BB-B85B-97191BAAFBC4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745-43BB-B85B-97191BAAFBC4}"/>
              </c:ext>
            </c:extLst>
          </c:dPt>
          <c:dPt>
            <c:idx val="4"/>
            <c:bubble3D val="0"/>
            <c:spPr>
              <a:solidFill>
                <a:schemeClr val="accent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745-43BB-B85B-97191BAAFBC4}"/>
              </c:ext>
            </c:extLst>
          </c:dPt>
          <c:dPt>
            <c:idx val="5"/>
            <c:bubble3D val="0"/>
            <c:spPr>
              <a:solidFill>
                <a:schemeClr val="accent6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745-43BB-B85B-97191BAAFBC4}"/>
              </c:ext>
            </c:extLst>
          </c:dPt>
          <c:dPt>
            <c:idx val="6"/>
            <c:bubble3D val="0"/>
            <c:explosion val="7"/>
            <c:spPr>
              <a:solidFill>
                <a:schemeClr val="accent2">
                  <a:lumMod val="5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745-43BB-B85B-97191BAAFBC4}"/>
              </c:ext>
            </c:extLst>
          </c:dPt>
          <c:cat>
            <c:strRef>
              <c:f>工作表1!$A$2:$A$10</c:f>
              <c:strCache>
                <c:ptCount val="4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E-8745-43BB-B85B-97191BAAFB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autoTitleDeleted val="1"/>
    <c:view3D>
      <c:rotX val="30"/>
      <c:hPercent val="20"/>
      <c:rotY val="0"/>
      <c:depthPercent val="20"/>
      <c:rAngAx val="0"/>
      <c:perspective val="2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rgbClr val="FFFFFF">
                <a:alpha val="69804"/>
              </a:srgbClr>
            </a:solidFill>
          </c:spPr>
          <c:explosion val="6"/>
          <c:dPt>
            <c:idx val="6"/>
            <c:bubble3D val="0"/>
            <c:explosion val="7"/>
            <c:extLst xmlns:c16r2="http://schemas.microsoft.com/office/drawing/2015/06/chart">
              <c:ext xmlns:c16="http://schemas.microsoft.com/office/drawing/2014/chart" uri="{C3380CC4-5D6E-409C-BE32-E72D297353CC}">
                <c16:uniqueId val="{00000000-9619-4D7E-8ABE-DB3BEC904F1E}"/>
              </c:ext>
            </c:extLst>
          </c:dPt>
          <c:cat>
            <c:strRef>
              <c:f>工作表1!$A$2:$A$10</c:f>
              <c:strCache>
                <c:ptCount val="4"/>
                <c:pt idx="0">
                  <c:v>第一季</c:v>
                </c:pt>
                <c:pt idx="1">
                  <c:v>第二季</c:v>
                </c:pt>
                <c:pt idx="2">
                  <c:v>第三季</c:v>
                </c:pt>
                <c:pt idx="3">
                  <c:v>第四季</c:v>
                </c:pt>
              </c:strCache>
            </c:strRef>
          </c:cat>
          <c:val>
            <c:numRef>
              <c:f>工作表1!$B$2:$B$10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619-4D7E-8ABE-DB3BEC904F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zh-TW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view3D>
      <c:rotX val="2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36994392798398E-2"/>
          <c:y val="3.3369943927983982E-3"/>
          <c:w val="0.95105741557229018"/>
          <c:h val="0.92658612335843527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銷售</c:v>
                </c:pt>
              </c:strCache>
            </c:strRef>
          </c:tx>
          <c:spPr>
            <a:solidFill>
              <a:schemeClr val="bg2">
                <a:lumMod val="20000"/>
                <a:lumOff val="80000"/>
              </a:schemeClr>
            </a:solidFill>
          </c:spPr>
          <c:dPt>
            <c:idx val="0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DF2-470B-A0FC-3BA30DAB654C}"/>
              </c:ext>
            </c:extLst>
          </c:dPt>
          <c:dPt>
            <c:idx val="2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DF2-470B-A0FC-3BA30DAB654C}"/>
              </c:ext>
            </c:extLst>
          </c:dPt>
          <c:dPt>
            <c:idx val="3"/>
            <c:bubble3D val="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EDF2-470B-A0FC-3BA30DAB654C}"/>
              </c:ext>
            </c:extLst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EDF2-470B-A0FC-3BA30DAB654C}"/>
              </c:ext>
            </c:extLst>
          </c:dPt>
          <c:dPt>
            <c:idx val="6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DF2-470B-A0FC-3BA30DAB654C}"/>
              </c:ext>
            </c:extLst>
          </c:dPt>
          <c:dPt>
            <c:idx val="7"/>
            <c:bubble3D val="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EDF2-470B-A0FC-3BA30DAB654C}"/>
              </c:ext>
            </c:extLst>
          </c:dPt>
          <c:dPt>
            <c:idx val="8"/>
            <c:bubble3D val="0"/>
            <c:spPr>
              <a:solidFill>
                <a:schemeClr val="bg1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DF2-470B-A0FC-3BA30DAB654C}"/>
              </c:ext>
            </c:extLst>
          </c:dPt>
          <c:dPt>
            <c:idx val="10"/>
            <c:bubble3D val="0"/>
            <c:spPr>
              <a:solidFill>
                <a:schemeClr val="bg1">
                  <a:lumMod val="8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EDF2-470B-A0FC-3BA30DAB654C}"/>
              </c:ext>
            </c:extLst>
          </c:dPt>
          <c:cat>
            <c:strRef>
              <c:f>工作表1!$A$2:$A$12</c:f>
              <c:strCache>
                <c:ptCount val="11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  <c:pt idx="4">
                  <c:v>A</c:v>
                </c:pt>
                <c:pt idx="5">
                  <c:v>B</c:v>
                </c:pt>
                <c:pt idx="6">
                  <c:v>C</c:v>
                </c:pt>
                <c:pt idx="7">
                  <c:v>D</c:v>
                </c:pt>
                <c:pt idx="8">
                  <c:v>A</c:v>
                </c:pt>
                <c:pt idx="9">
                  <c:v>B</c:v>
                </c:pt>
                <c:pt idx="10">
                  <c:v>C</c:v>
                </c:pt>
              </c:strCache>
            </c:strRef>
          </c:cat>
          <c:val>
            <c:numRef>
              <c:f>工作表1!$B$2:$B$12</c:f>
              <c:numCache>
                <c:formatCode>General</c:formatCode>
                <c:ptCount val="1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EDF2-470B-A0FC-3BA30DAB65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</c:spPr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666666666666669"/>
          <c:y val="0"/>
          <c:w val="0.73465645749098929"/>
          <c:h val="1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欄1</c:v>
                </c:pt>
              </c:strCache>
            </c:strRef>
          </c:tx>
          <c:spPr>
            <a:gradFill>
              <a:gsLst>
                <a:gs pos="0">
                  <a:srgbClr val="0000FF"/>
                </a:gs>
                <a:gs pos="100000">
                  <a:schemeClr val="bg1">
                    <a:alpha val="0"/>
                  </a:schemeClr>
                </a:gs>
              </a:gsLst>
              <a:path path="circle">
                <a:fillToRect t="100000" r="100000"/>
              </a:path>
            </a:gradFill>
          </c:spPr>
          <c:dPt>
            <c:idx val="0"/>
            <c:bubble3D val="0"/>
            <c:spPr>
              <a:gradFill flip="none" rotWithShape="1">
                <a:gsLst>
                  <a:gs pos="53000">
                    <a:srgbClr val="92D050">
                      <a:lumMod val="70000"/>
                    </a:srgbClr>
                  </a:gs>
                  <a:gs pos="93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3B-4EBE-9C30-A65B2E4BEACB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30000">
                    <a:srgbClr val="FFC000">
                      <a:lumMod val="90000"/>
                    </a:srgbClr>
                  </a:gs>
                  <a:gs pos="81000">
                    <a:schemeClr val="bg1">
                      <a:alpha val="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3B-4EBE-9C30-A65B2E4BEACB}"/>
              </c:ext>
            </c:extLst>
          </c:dPt>
          <c:dPt>
            <c:idx val="2"/>
            <c:bubble3D val="0"/>
            <c:spPr>
              <a:gradFill>
                <a:gsLst>
                  <a:gs pos="51000">
                    <a:srgbClr val="FF6600">
                      <a:lumMod val="75000"/>
                    </a:srgb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t="100000" r="100000"/>
                </a:path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3B-4EBE-9C30-A65B2E4BEACB}"/>
              </c:ext>
            </c:extLst>
          </c:dPt>
          <c:dPt>
            <c:idx val="3"/>
            <c:bubble3D val="0"/>
            <c:spPr>
              <a:gradFill flip="none" rotWithShape="1">
                <a:gsLst>
                  <a:gs pos="52000">
                    <a:srgbClr val="C00000">
                      <a:lumMod val="70000"/>
                    </a:srgb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3B-4EBE-9C30-A65B2E4BEACB}"/>
              </c:ext>
            </c:extLst>
          </c:dPt>
          <c:dPt>
            <c:idx val="4"/>
            <c:bubble3D val="0"/>
            <c:spPr>
              <a:gradFill flip="none" rotWithShape="1">
                <a:gsLst>
                  <a:gs pos="49000">
                    <a:srgbClr val="A80EC2">
                      <a:lumMod val="70000"/>
                    </a:srgbClr>
                  </a:gs>
                  <a:gs pos="78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D3B-4EBE-9C30-A65B2E4BEACB}"/>
              </c:ext>
            </c:extLst>
          </c:dPt>
          <c:dPt>
            <c:idx val="5"/>
            <c:bubble3D val="0"/>
            <c:spPr>
              <a:gradFill flip="none" rotWithShape="1">
                <a:gsLst>
                  <a:gs pos="51000">
                    <a:srgbClr val="7030A0">
                      <a:lumMod val="85000"/>
                    </a:srgbClr>
                  </a:gs>
                  <a:gs pos="85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D3B-4EBE-9C30-A65B2E4BEACB}"/>
              </c:ext>
            </c:extLst>
          </c:dPt>
          <c:dPt>
            <c:idx val="6"/>
            <c:bubble3D val="0"/>
            <c:spPr>
              <a:gradFill flip="none" rotWithShape="1">
                <a:gsLst>
                  <a:gs pos="50000">
                    <a:schemeClr val="accent6">
                      <a:lumMod val="75000"/>
                    </a:schemeClr>
                  </a:gs>
                  <a:gs pos="87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D3B-4EBE-9C30-A65B2E4BEACB}"/>
              </c:ext>
            </c:extLst>
          </c:dPt>
          <c:dPt>
            <c:idx val="7"/>
            <c:bubble3D val="0"/>
            <c:spPr>
              <a:gradFill flip="none" rotWithShape="1">
                <a:gsLst>
                  <a:gs pos="50000">
                    <a:srgbClr val="637EF3">
                      <a:lumMod val="63000"/>
                    </a:srgbClr>
                  </a:gs>
                  <a:gs pos="78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D3B-4EBE-9C30-A65B2E4BEACB}"/>
              </c:ext>
            </c:extLst>
          </c:dPt>
          <c:dPt>
            <c:idx val="8"/>
            <c:bubble3D val="0"/>
            <c:spPr>
              <a:gradFill flip="none" rotWithShape="1">
                <a:gsLst>
                  <a:gs pos="52000">
                    <a:srgbClr val="3366FF">
                      <a:lumMod val="87000"/>
                      <a:lumOff val="13000"/>
                    </a:srgbClr>
                  </a:gs>
                  <a:gs pos="82000">
                    <a:schemeClr val="bg1">
                      <a:alpha val="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D3B-4EBE-9C30-A65B2E4BEACB}"/>
              </c:ext>
            </c:extLst>
          </c:dPt>
          <c:dPt>
            <c:idx val="9"/>
            <c:bubble3D val="0"/>
            <c:spPr>
              <a:gradFill flip="none" rotWithShape="1">
                <a:gsLst>
                  <a:gs pos="50000">
                    <a:srgbClr val="637EF3">
                      <a:lumMod val="82000"/>
                      <a:lumOff val="18000"/>
                    </a:srgbClr>
                  </a:gs>
                  <a:gs pos="86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D3B-4EBE-9C30-A65B2E4BEACB}"/>
              </c:ext>
            </c:extLst>
          </c:dPt>
          <c:dPt>
            <c:idx val="10"/>
            <c:bubble3D val="0"/>
            <c:spPr>
              <a:gradFill flip="none" rotWithShape="1">
                <a:gsLst>
                  <a:gs pos="50000">
                    <a:schemeClr val="accent1">
                      <a:lumMod val="50000"/>
                    </a:schemeClr>
                  </a:gs>
                  <a:gs pos="79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D3B-4EBE-9C30-A65B2E4BEACB}"/>
              </c:ext>
            </c:extLst>
          </c:dPt>
          <c:dPt>
            <c:idx val="11"/>
            <c:bubble3D val="0"/>
            <c:spPr>
              <a:gradFill flip="none" rotWithShape="1">
                <a:gsLst>
                  <a:gs pos="50000">
                    <a:srgbClr val="00B050">
                      <a:lumMod val="70000"/>
                    </a:srgbClr>
                  </a:gs>
                  <a:gs pos="88000">
                    <a:schemeClr val="bg1">
                      <a:alpha val="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FD3B-4EBE-9C30-A65B2E4BEACB}"/>
              </c:ext>
            </c:extLst>
          </c:dPt>
          <c:cat>
            <c:numRef>
              <c:f>工作表1!$A$2:$A$13</c:f>
              <c:numCache>
                <c:formatCode>General</c:formatCode>
                <c:ptCount val="12"/>
              </c:numCache>
            </c:numRef>
          </c:cat>
          <c:val>
            <c:numRef>
              <c:f>工作表1!$B$2:$B$13</c:f>
              <c:numCache>
                <c:formatCode>General</c:formatCode>
                <c:ptCount val="12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FD3B-4EBE-9C30-A65B2E4BEA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0.51694</cdr:x>
      <cdr:y>0.10373</cdr:y>
    </cdr:from>
    <cdr:to>
      <cdr:x>0.67508</cdr:x>
      <cdr:y>0.18369</cdr:y>
    </cdr:to>
    <cdr:pic>
      <cdr:nvPicPr>
        <cdr:cNvPr id="2" name="Picture 3" descr="C:\Users\User\Desktop\GoogleCloud_356x120.png">
          <a:extLst xmlns:a="http://schemas.openxmlformats.org/drawingml/2006/main">
            <a:ext uri="{FF2B5EF4-FFF2-40B4-BE49-F238E27FC236}">
              <a16:creationId xmlns:a16="http://schemas.microsoft.com/office/drawing/2014/main" xmlns="" id="{F78DF00D-8A50-4975-B1C1-F618ECB487F1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05254" y="612559"/>
          <a:ext cx="1439443" cy="472174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0.65585</cdr:x>
      <cdr:y>0.15744</cdr:y>
    </cdr:from>
    <cdr:to>
      <cdr:x>0.77663</cdr:x>
      <cdr:y>0.21066</cdr:y>
    </cdr:to>
    <cdr:pic>
      <cdr:nvPicPr>
        <cdr:cNvPr id="3" name="Picture 4" descr="C:\Users\User\Desktop\Salesforce_Partner_Badge_Hrzntl_RGBcopy.png">
          <a:extLst xmlns:a="http://schemas.openxmlformats.org/drawingml/2006/main">
            <a:ext uri="{FF2B5EF4-FFF2-40B4-BE49-F238E27FC236}">
              <a16:creationId xmlns:a16="http://schemas.microsoft.com/office/drawing/2014/main" xmlns="" id="{1A392DDD-8494-4B04-AC97-737171F2E824}"/>
            </a:ext>
          </a:extLst>
        </cdr:cNvPr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5969615" y="929712"/>
          <a:ext cx="1099353" cy="314227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  <cdr:relSizeAnchor xmlns:cdr="http://schemas.openxmlformats.org/drawingml/2006/chartDrawing">
    <cdr:from>
      <cdr:x>0.52556</cdr:x>
      <cdr:y>0.15856</cdr:y>
    </cdr:from>
    <cdr:to>
      <cdr:x>0.64362</cdr:x>
      <cdr:y>0.2009</cdr:y>
    </cdr:to>
    <cdr:pic>
      <cdr:nvPicPr>
        <cdr:cNvPr id="4" name="圖片 3">
          <a:extLst xmlns:a="http://schemas.openxmlformats.org/drawingml/2006/main">
            <a:ext uri="{FF2B5EF4-FFF2-40B4-BE49-F238E27FC236}">
              <a16:creationId xmlns:a16="http://schemas.microsoft.com/office/drawing/2014/main" xmlns="" id="{2BA668BD-9109-42C5-A6A3-33FF2211393E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3" cstate="email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783733" y="936294"/>
          <a:ext cx="1074579" cy="2500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>
            <a:lvl1pPr algn="r"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defTabSz="91330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260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5" rIns="91429" bIns="45715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82679542-1F79-46DF-8CB0-A12C8A3ECE3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857609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>
            <a:lvl1pPr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>
            <a:lvl1pPr algn="r"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78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75" y="741363"/>
            <a:ext cx="4930775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7888"/>
            <a:ext cx="5389563" cy="4437062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2600"/>
            <a:ext cx="2917825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b" anchorCtr="0" compatLnSpc="1">
            <a:prstTxWarp prst="textNoShape">
              <a:avLst/>
            </a:prstTxWarp>
          </a:bodyPr>
          <a:lstStyle>
            <a:lvl1pPr defTabSz="924199" eaLnBrk="1" hangingPunct="1">
              <a:defRPr sz="1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2600"/>
            <a:ext cx="2919412" cy="4921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2334" tIns="46168" rIns="92334" bIns="46168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solidFill>
                  <a:schemeClr val="tx1"/>
                </a:solidFill>
                <a:ea typeface="新細明體" pitchFamily="18" charset="-120"/>
              </a:defRPr>
            </a:lvl1pPr>
          </a:lstStyle>
          <a:p>
            <a:pPr>
              <a:defRPr/>
            </a:pPr>
            <a:fld id="{A4F7E1CD-2644-4D10-AEFA-AC8A20D67D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458356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5FAB3F5-1AA2-4097-8B25-C5D01FD2DB3F}" type="slidenum">
              <a:rPr lang="en-US" altLang="zh-TW" smtClean="0"/>
              <a:pPr>
                <a:spcBef>
                  <a:spcPct val="0"/>
                </a:spcBef>
              </a:pPr>
              <a:t>1</a:t>
            </a:fld>
            <a:endParaRPr lang="en-US" altLang="zh-TW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75" y="742950"/>
            <a:ext cx="4929188" cy="36972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6300"/>
            <a:ext cx="4941887" cy="4437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/>
          </a:p>
        </p:txBody>
      </p:sp>
    </p:spTree>
    <p:extLst>
      <p:ext uri="{BB962C8B-B14F-4D97-AF65-F5344CB8AC3E}">
        <p14:creationId xmlns:p14="http://schemas.microsoft.com/office/powerpoint/2010/main" val="16092830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856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698875"/>
          </a:xfrm>
          <a:ln/>
        </p:spPr>
      </p:sp>
      <p:sp>
        <p:nvSpPr>
          <p:cNvPr id="3072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307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35" indent="-285706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822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9951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080" indent="-228565" defTabSz="923781">
              <a:spcBef>
                <a:spcPct val="30000"/>
              </a:spcBef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209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338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467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596" indent="-228565" defTabSz="923781" eaLnBrk="0" fontAlgn="base" hangingPunct="0">
              <a:spcBef>
                <a:spcPct val="30000"/>
              </a:spcBef>
              <a:spcAft>
                <a:spcPct val="0"/>
              </a:spcAft>
              <a:tabLst>
                <a:tab pos="723788" algn="l"/>
                <a:tab pos="1447575" algn="l"/>
                <a:tab pos="2171363" algn="l"/>
                <a:tab pos="2895149" algn="l"/>
              </a:tabLs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8CADB15D-7E19-4E8B-8485-9D55E01EDD9D}" type="slidenum">
              <a:rPr lang="zh-TW" altLang="en-US"/>
              <a:pPr>
                <a:spcBef>
                  <a:spcPct val="0"/>
                </a:spcBef>
              </a:pPr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909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01700" y="739775"/>
            <a:ext cx="4932363" cy="3698875"/>
          </a:xfrm>
          <a:ln/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zh-TW" altLang="en-US" dirty="0"/>
          </a:p>
        </p:txBody>
      </p:sp>
      <p:sp>
        <p:nvSpPr>
          <p:cNvPr id="3686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835" indent="-285706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2822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599951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080" indent="-228565" defTabSz="923781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209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338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8467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5596" indent="-228565" defTabSz="92378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BC2A9632-E700-47A8-A131-1A153EB6722C}" type="slidenum">
              <a:rPr lang="zh-TW" altLang="en-US"/>
              <a:pPr>
                <a:spcBef>
                  <a:spcPct val="0"/>
                </a:spcBef>
              </a:pPr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2611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0164" indent="-170164">
              <a:buFont typeface="Arial" panose="020B0604020202020204" pitchFamily="34" charset="0"/>
              <a:buChar char="•"/>
            </a:pPr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64682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14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8937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5436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813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DA86AF52-2F72-44A6-8785-BA58FB207715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16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8029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3686BCF-D388-4DCC-8DC4-A5B31DD2ADDC}" type="slidenum">
              <a:rPr lang="en-US" altLang="zh-TW" smtClean="0"/>
              <a:pPr>
                <a:spcBef>
                  <a:spcPct val="0"/>
                </a:spcBef>
              </a:pPr>
              <a:t>17</a:t>
            </a:fld>
            <a:endParaRPr lang="en-US" altLang="zh-TW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2813" y="777875"/>
            <a:ext cx="4914900" cy="3686175"/>
          </a:xfrm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5350" y="4714875"/>
            <a:ext cx="4941888" cy="438467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69378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99120A-D831-4042-A600-5F9C75CB0D1C}" type="slidenum">
              <a:rPr lang="zh-TW" altLang="en-US" smtClean="0"/>
              <a:pPr>
                <a:spcBef>
                  <a:spcPct val="0"/>
                </a:spcBef>
              </a:pPr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61929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zh-TW" altLang="en-US" dirty="0">
              <a:solidFill>
                <a:srgbClr val="0000FF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222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99120A-D831-4042-A600-5F9C75CB0D1C}" type="slidenum">
              <a:rPr lang="zh-TW" altLang="en-US" smtClean="0"/>
              <a:pPr>
                <a:spcBef>
                  <a:spcPct val="0"/>
                </a:spcBef>
              </a:pPr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7078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2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33352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93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D427E0D-4626-4229-BE7D-58DA4E057A72}" type="slidenum">
              <a:rPr lang="en-US" altLang="zh-TW" smtClean="0"/>
              <a:pPr>
                <a:spcBef>
                  <a:spcPct val="0"/>
                </a:spcBef>
              </a:pPr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9992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dirty="0"/>
          </a:p>
        </p:txBody>
      </p:sp>
      <p:sp>
        <p:nvSpPr>
          <p:cNvPr id="706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B0FA6B1D-A54E-44CF-B8E2-F905AB19FC06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22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31024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23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379883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F6DBA6-2A8C-4708-9B23-163E777B1001}" type="slidenum">
              <a:rPr lang="en-US" altLang="zh-TW" smtClean="0"/>
              <a:pPr>
                <a:spcBef>
                  <a:spcPct val="0"/>
                </a:spcBef>
              </a:pPr>
              <a:t>24</a:t>
            </a:fld>
            <a:endParaRPr lang="en-US" altLang="zh-TW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1869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5F6DBA6-2A8C-4708-9B23-163E777B1001}" type="slidenum">
              <a:rPr lang="en-US" altLang="zh-TW" smtClean="0"/>
              <a:pPr>
                <a:spcBef>
                  <a:spcPct val="0"/>
                </a:spcBef>
              </a:pPr>
              <a:t>25</a:t>
            </a:fld>
            <a:endParaRPr lang="en-US" altLang="zh-TW"/>
          </a:p>
        </p:txBody>
      </p:sp>
      <p:sp>
        <p:nvSpPr>
          <p:cNvPr id="62467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246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851869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EE521A6D-29EF-4911-9910-7C5F4FFA0CCB}" type="slidenum">
              <a:rPr lang="en-US" altLang="zh-TW" smtClean="0"/>
              <a:pPr>
                <a:spcBef>
                  <a:spcPct val="0"/>
                </a:spcBef>
              </a:pPr>
              <a:t>26</a:t>
            </a:fld>
            <a:endParaRPr lang="en-US" altLang="zh-TW"/>
          </a:p>
        </p:txBody>
      </p:sp>
      <p:sp>
        <p:nvSpPr>
          <p:cNvPr id="6349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349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22479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04E4D819-3424-4B1A-B80C-2CD2203C9052}" type="slidenum">
              <a:rPr lang="en-US" altLang="zh-TW" smtClean="0"/>
              <a:pPr>
                <a:spcBef>
                  <a:spcPct val="0"/>
                </a:spcBef>
              </a:pPr>
              <a:t>27</a:t>
            </a:fld>
            <a:endParaRPr lang="en-US" altLang="zh-TW"/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47906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F696AF28-4FEA-475A-9C5E-9ACB6256B3B6}" type="slidenum">
              <a:rPr lang="en-US" altLang="zh-TW" smtClean="0"/>
              <a:pPr>
                <a:spcBef>
                  <a:spcPct val="0"/>
                </a:spcBef>
              </a:pPr>
              <a:t>28</a:t>
            </a:fld>
            <a:endParaRPr lang="en-US" altLang="zh-TW"/>
          </a:p>
        </p:txBody>
      </p:sp>
      <p:sp>
        <p:nvSpPr>
          <p:cNvPr id="65539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  <a:p>
            <a:pPr>
              <a:lnSpc>
                <a:spcPct val="85000"/>
              </a:lnSpc>
              <a:spcBef>
                <a:spcPct val="0"/>
              </a:spcBef>
            </a:pPr>
            <a:endParaRPr lang="en-US" altLang="zh-TW" dirty="0">
              <a:solidFill>
                <a:srgbClr val="FFFF66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32969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C69CDC-114C-46FE-A24B-3479EF3CC794}" type="slidenum">
              <a:rPr lang="en-US" altLang="zh-TW" smtClean="0"/>
              <a:pPr>
                <a:spcBef>
                  <a:spcPct val="0"/>
                </a:spcBef>
              </a:pPr>
              <a:t>29</a:t>
            </a:fld>
            <a:endParaRPr lang="en-US" altLang="zh-TW"/>
          </a:p>
        </p:txBody>
      </p:sp>
      <p:sp>
        <p:nvSpPr>
          <p:cNvPr id="665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958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defTabSz="92392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35C69CDC-114C-46FE-A24B-3479EF3CC794}" type="slidenum">
              <a:rPr lang="en-US" altLang="zh-TW" smtClean="0"/>
              <a:pPr>
                <a:spcBef>
                  <a:spcPct val="0"/>
                </a:spcBef>
              </a:pPr>
              <a:t>30</a:t>
            </a:fld>
            <a:endParaRPr lang="en-US" altLang="zh-TW"/>
          </a:p>
        </p:txBody>
      </p:sp>
      <p:sp>
        <p:nvSpPr>
          <p:cNvPr id="6656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6564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kumimoji="1" lang="zh-TW" altLang="zh-TW" sz="1200" kern="1200" dirty="0">
              <a:solidFill>
                <a:schemeClr val="tx1"/>
              </a:solidFill>
              <a:effectLst/>
              <a:latin typeface="Arial" charset="0"/>
              <a:ea typeface="新細明體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4095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09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7B738FAB-7323-465B-95CF-6CB9EC9F7CD9}" type="slidenum">
              <a:rPr lang="en-US" altLang="zh-TW" smtClean="0">
                <a:solidFill>
                  <a:schemeClr val="tx1"/>
                </a:solidFill>
                <a:ea typeface="新細明體" pitchFamily="18" charset="-120"/>
              </a:rPr>
              <a:pPr/>
              <a:t>3</a:t>
            </a:fld>
            <a:endParaRPr lang="en-US" altLang="zh-TW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478831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31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510172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546923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33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5202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93016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3456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6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22653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F7E1CD-2644-4D10-AEFA-AC8A20D67D28}" type="slidenum">
              <a:rPr lang="en-US" altLang="zh-TW" smtClean="0"/>
              <a:pPr>
                <a:defRPr/>
              </a:pPr>
              <a:t>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58744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23925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fld id="{067EAAA8-5918-4335-A41D-E4A60048D3E3}" type="slidenum">
              <a:rPr lang="zh-TW" altLang="en-US" smtClean="0">
                <a:solidFill>
                  <a:schemeClr val="tx1"/>
                </a:solidFill>
                <a:ea typeface="新細明體" pitchFamily="18" charset="-120"/>
              </a:rPr>
              <a:pPr/>
              <a:t>8</a:t>
            </a:fld>
            <a:endParaRPr lang="zh-TW" altLang="en-US">
              <a:solidFill>
                <a:schemeClr val="tx1"/>
              </a:solidFill>
              <a:ea typeface="新細明體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23624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904875" y="741363"/>
            <a:ext cx="4930775" cy="36988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131423-1690-4EF0-90A1-D010C15E75D4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9018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 bwMode="auto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925" y="1721634"/>
            <a:ext cx="7772400" cy="1470025"/>
          </a:xfrm>
        </p:spPr>
        <p:txBody>
          <a:bodyPr/>
          <a:lstStyle>
            <a:lvl1pPr algn="ctr">
              <a:defRPr sz="4400">
                <a:solidFill>
                  <a:srgbClr val="000099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59725" y="3477409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1340080968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標題投影片">
    <p:bg bwMode="auto"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3925" y="1721634"/>
            <a:ext cx="7772400" cy="1470025"/>
          </a:xfrm>
        </p:spPr>
        <p:txBody>
          <a:bodyPr/>
          <a:lstStyle>
            <a:lvl1pPr algn="ctr">
              <a:defRPr sz="4400">
                <a:solidFill>
                  <a:srgbClr val="000099"/>
                </a:solidFill>
              </a:defRPr>
            </a:lvl1pPr>
          </a:lstStyle>
          <a:p>
            <a:pPr lvl="0"/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59725" y="3477409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pic>
        <p:nvPicPr>
          <p:cNvPr id="5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3" y="6064520"/>
            <a:ext cx="1839432" cy="49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00099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6378"/>
            <a:ext cx="8640000" cy="685800"/>
          </a:xfrm>
        </p:spPr>
        <p:txBody>
          <a:bodyPr/>
          <a:lstStyle>
            <a:lvl1pPr algn="l"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45488" y="1108075"/>
            <a:ext cx="8640000" cy="521811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  <a:lvl2pPr algn="l">
              <a:defRPr sz="2400">
                <a:solidFill>
                  <a:schemeClr val="tx1"/>
                </a:solidFill>
              </a:defRPr>
            </a:lvl2pPr>
            <a:lvl3pPr algn="l">
              <a:defRPr sz="2400">
                <a:solidFill>
                  <a:schemeClr val="tx1"/>
                </a:solidFill>
              </a:defRPr>
            </a:lvl3pPr>
            <a:lvl4pPr algn="l">
              <a:defRPr sz="2000">
                <a:solidFill>
                  <a:schemeClr val="tx1"/>
                </a:solidFill>
              </a:defRPr>
            </a:lvl4pPr>
            <a:lvl5pPr algn="l"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30443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>
            <a:lvl1pPr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41510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45488" y="980185"/>
            <a:ext cx="4140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245488" y="1619947"/>
            <a:ext cx="4140000" cy="4677746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746887" y="980185"/>
            <a:ext cx="4140000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746887" y="1619947"/>
            <a:ext cx="4140000" cy="4677746"/>
          </a:xfrm>
        </p:spPr>
        <p:txBody>
          <a:bodyPr/>
          <a:lstStyle>
            <a:lvl1pPr>
              <a:defRPr sz="2000" b="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11" name="標題 10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7DCDD-03C4-4BBB-A6F5-87AE6AE6749F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20243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52000" y="266378"/>
            <a:ext cx="8640000" cy="685800"/>
          </a:xfrm>
        </p:spPr>
        <p:txBody>
          <a:bodyPr/>
          <a:lstStyle>
            <a:lvl1pPr algn="l">
              <a:defRPr>
                <a:solidFill>
                  <a:srgbClr val="000099"/>
                </a:solidFill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sz="quarter" idx="10"/>
          </p:nvPr>
        </p:nvSpPr>
        <p:spPr>
          <a:xfrm>
            <a:off x="263525" y="1131888"/>
            <a:ext cx="8607098" cy="4920120"/>
          </a:xfrm>
        </p:spPr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4008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2000" y="265113"/>
            <a:ext cx="8640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按一下以編輯標題樣式</a:t>
            </a: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95288" y="981075"/>
            <a:ext cx="8359775" cy="525145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1pPr>
            <a:lvl2pPr marL="742950" indent="-28575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2pPr>
            <a:lvl3pPr marL="11430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3pPr>
            <a:lvl4pPr marL="16002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4pPr>
            <a:lvl5pPr marL="2057400" indent="-228600" eaLnBrk="0" hangingPunct="0"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bg1"/>
                </a:solidFill>
                <a:latin typeface="Arial" charset="0"/>
                <a:ea typeface="標楷體" pitchFamily="65" charset="-120"/>
              </a:defRPr>
            </a:lvl9pPr>
          </a:lstStyle>
          <a:p>
            <a:pPr>
              <a:spcBef>
                <a:spcPct val="20000"/>
              </a:spcBef>
              <a:buClr>
                <a:srgbClr val="006699"/>
              </a:buClr>
              <a:buFontTx/>
              <a:buChar char="•"/>
              <a:defRPr/>
            </a:pPr>
            <a:endParaRPr lang="zh-TW" altLang="en-US" sz="36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5488" y="1108075"/>
            <a:ext cx="8640000" cy="521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/>
              <a:t>按一下以編輯母片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704563" y="6551613"/>
            <a:ext cx="1905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75064" y="6551613"/>
            <a:ext cx="2895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438" y="6543675"/>
            <a:ext cx="4572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96E4684-814F-435A-9E5D-79BC4C67B9BC}" type="slidenum">
              <a:rPr lang="en-US" altLang="zh-TW" smtClean="0"/>
              <a:pPr>
                <a:defRPr/>
              </a:pPr>
              <a:t>‹#›</a:t>
            </a:fld>
            <a:endParaRPr lang="en-US" altLang="zh-TW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438"/>
            <a:ext cx="6484937" cy="10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85" y="6462127"/>
            <a:ext cx="1044000" cy="27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097" r:id="rId1"/>
    <p:sldLayoutId id="2147485098" r:id="rId2"/>
    <p:sldLayoutId id="2147485099" r:id="rId3"/>
    <p:sldLayoutId id="2147485100" r:id="rId4"/>
    <p:sldLayoutId id="2147485101" r:id="rId5"/>
    <p:sldLayoutId id="2147485102" r:id="rId6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rgbClr val="000099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bg1"/>
          </a:solidFill>
          <a:latin typeface="微軟正黑體" pitchFamily="34" charset="-120"/>
          <a:ea typeface="微軟正黑體" pitchFamily="34" charset="-12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000" b="1">
          <a:solidFill>
            <a:srgbClr val="003399"/>
          </a:solidFill>
          <a:latin typeface="Times New Roman" pitchFamily="18" charset="0"/>
          <a:ea typeface="標楷體" pitchFamily="65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Tx/>
        <a:buChar char="•"/>
        <a:defRPr kumimoji="1" sz="2800" b="1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Tx/>
        <a:buFont typeface="Times New Roman" pitchFamily="18" charset="0"/>
        <a:buChar char="▪"/>
        <a:defRPr kumimoji="1" sz="2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jpe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55.png"/><Relationship Id="rId1" Type="http://schemas.openxmlformats.org/officeDocument/2006/relationships/tags" Target="../tags/tag1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26" Type="http://schemas.openxmlformats.org/officeDocument/2006/relationships/image" Target="../media/image84.png"/><Relationship Id="rId39" Type="http://schemas.openxmlformats.org/officeDocument/2006/relationships/image" Target="../media/image96.gif"/><Relationship Id="rId3" Type="http://schemas.openxmlformats.org/officeDocument/2006/relationships/chart" Target="../charts/chart2.xml"/><Relationship Id="rId21" Type="http://schemas.openxmlformats.org/officeDocument/2006/relationships/image" Target="../media/image79.gif"/><Relationship Id="rId34" Type="http://schemas.openxmlformats.org/officeDocument/2006/relationships/hyperlink" Target="http://www.google.ch/imgres?imgurl=http://www.apfeltheater.ch/wordpress/wp-content/uploads/2011/09/Oracle-Logo1.jpg&amp;imgrefurl=http://www.apfeltheater.ch/wordpress/2011/09/11/google-vs-oracle-die-chefs-mussen-ran/&amp;usg=__eULozVZcnPhD_Eiq3GjJZKyi5AM=&amp;h=271&amp;w=1362&amp;sz=50&amp;hl=de&amp;start=2&amp;zoom=1&amp;tbnid=qYVM4hZQIUnTfM:&amp;tbnh=30&amp;tbnw=150&amp;ei=OtEWT9fFIeP54QSn8YTxAw&amp;prev=/search?q=orACLE&amp;hl=de&amp;gbv=2&amp;tbm=isch&amp;itbs=1" TargetMode="External"/><Relationship Id="rId42" Type="http://schemas.openxmlformats.org/officeDocument/2006/relationships/image" Target="../media/image99.jpeg"/><Relationship Id="rId47" Type="http://schemas.openxmlformats.org/officeDocument/2006/relationships/image" Target="../media/image104.gif"/><Relationship Id="rId50" Type="http://schemas.openxmlformats.org/officeDocument/2006/relationships/image" Target="../media/image107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5.jpeg"/><Relationship Id="rId46" Type="http://schemas.openxmlformats.org/officeDocument/2006/relationships/image" Target="../media/image103.png"/><Relationship Id="rId2" Type="http://schemas.openxmlformats.org/officeDocument/2006/relationships/chart" Target="../charts/chart1.xml"/><Relationship Id="rId16" Type="http://schemas.openxmlformats.org/officeDocument/2006/relationships/image" Target="../media/image74.png"/><Relationship Id="rId20" Type="http://schemas.openxmlformats.org/officeDocument/2006/relationships/image" Target="../media/image78.gif"/><Relationship Id="rId29" Type="http://schemas.openxmlformats.org/officeDocument/2006/relationships/image" Target="../media/image87.png"/><Relationship Id="rId41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11" Type="http://schemas.openxmlformats.org/officeDocument/2006/relationships/image" Target="../media/image69.png"/><Relationship Id="rId24" Type="http://schemas.openxmlformats.org/officeDocument/2006/relationships/image" Target="../media/image82.png"/><Relationship Id="rId32" Type="http://schemas.openxmlformats.org/officeDocument/2006/relationships/image" Target="../media/image90.png"/><Relationship Id="rId37" Type="http://schemas.openxmlformats.org/officeDocument/2006/relationships/image" Target="../media/image94.png"/><Relationship Id="rId40" Type="http://schemas.openxmlformats.org/officeDocument/2006/relationships/image" Target="../media/image97.png"/><Relationship Id="rId45" Type="http://schemas.openxmlformats.org/officeDocument/2006/relationships/image" Target="../media/image102.png"/><Relationship Id="rId5" Type="http://schemas.openxmlformats.org/officeDocument/2006/relationships/image" Target="../media/image64.pn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png"/><Relationship Id="rId36" Type="http://schemas.openxmlformats.org/officeDocument/2006/relationships/image" Target="../media/image93.png"/><Relationship Id="rId49" Type="http://schemas.openxmlformats.org/officeDocument/2006/relationships/image" Target="../media/image106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31" Type="http://schemas.openxmlformats.org/officeDocument/2006/relationships/image" Target="../media/image89.jpeg"/><Relationship Id="rId44" Type="http://schemas.openxmlformats.org/officeDocument/2006/relationships/image" Target="../media/image101.png"/><Relationship Id="rId52" Type="http://schemas.openxmlformats.org/officeDocument/2006/relationships/image" Target="../media/image109.png"/><Relationship Id="rId4" Type="http://schemas.openxmlformats.org/officeDocument/2006/relationships/chart" Target="../charts/chart3.xml"/><Relationship Id="rId9" Type="http://schemas.openxmlformats.org/officeDocument/2006/relationships/image" Target="../media/image67.png"/><Relationship Id="rId14" Type="http://schemas.openxmlformats.org/officeDocument/2006/relationships/image" Target="../media/image72.png"/><Relationship Id="rId22" Type="http://schemas.openxmlformats.org/officeDocument/2006/relationships/image" Target="../media/image80.png"/><Relationship Id="rId27" Type="http://schemas.openxmlformats.org/officeDocument/2006/relationships/image" Target="../media/image85.png"/><Relationship Id="rId30" Type="http://schemas.openxmlformats.org/officeDocument/2006/relationships/image" Target="../media/image88.png"/><Relationship Id="rId35" Type="http://schemas.openxmlformats.org/officeDocument/2006/relationships/image" Target="../media/image92.jpeg"/><Relationship Id="rId43" Type="http://schemas.openxmlformats.org/officeDocument/2006/relationships/image" Target="../media/image100.png"/><Relationship Id="rId48" Type="http://schemas.openxmlformats.org/officeDocument/2006/relationships/image" Target="../media/image105.png"/><Relationship Id="rId8" Type="http://schemas.openxmlformats.org/officeDocument/2006/relationships/image" Target="../media/image66.png"/><Relationship Id="rId51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18" Type="http://schemas.openxmlformats.org/officeDocument/2006/relationships/image" Target="../media/image124.jpeg"/><Relationship Id="rId3" Type="http://schemas.openxmlformats.org/officeDocument/2006/relationships/chart" Target="../charts/chart4.xml"/><Relationship Id="rId21" Type="http://schemas.openxmlformats.org/officeDocument/2006/relationships/image" Target="../media/image127.png"/><Relationship Id="rId7" Type="http://schemas.openxmlformats.org/officeDocument/2006/relationships/image" Target="../media/image113.jpe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5" Type="http://schemas.openxmlformats.org/officeDocument/2006/relationships/image" Target="../media/image130.jpe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22.png"/><Relationship Id="rId20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11" Type="http://schemas.openxmlformats.org/officeDocument/2006/relationships/image" Target="../media/image117.png"/><Relationship Id="rId24" Type="http://schemas.openxmlformats.org/officeDocument/2006/relationships/image" Target="../media/image129.jpeg"/><Relationship Id="rId5" Type="http://schemas.openxmlformats.org/officeDocument/2006/relationships/image" Target="../media/image111.png"/><Relationship Id="rId15" Type="http://schemas.openxmlformats.org/officeDocument/2006/relationships/image" Target="../media/image121.png"/><Relationship Id="rId23" Type="http://schemas.openxmlformats.org/officeDocument/2006/relationships/image" Target="../media/image89.jpeg"/><Relationship Id="rId10" Type="http://schemas.openxmlformats.org/officeDocument/2006/relationships/image" Target="../media/image116.png"/><Relationship Id="rId19" Type="http://schemas.openxmlformats.org/officeDocument/2006/relationships/image" Target="../media/image125.jpeg"/><Relationship Id="rId4" Type="http://schemas.openxmlformats.org/officeDocument/2006/relationships/image" Target="../media/image110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Relationship Id="rId22" Type="http://schemas.openxmlformats.org/officeDocument/2006/relationships/image" Target="../media/image1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jpeg"/><Relationship Id="rId4" Type="http://schemas.openxmlformats.org/officeDocument/2006/relationships/image" Target="../media/image1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jpeg"/><Relationship Id="rId13" Type="http://schemas.openxmlformats.org/officeDocument/2006/relationships/image" Target="../media/image145.jpeg"/><Relationship Id="rId18" Type="http://schemas.openxmlformats.org/officeDocument/2006/relationships/image" Target="../media/image150.png"/><Relationship Id="rId3" Type="http://schemas.openxmlformats.org/officeDocument/2006/relationships/image" Target="../media/image135.png"/><Relationship Id="rId21" Type="http://schemas.openxmlformats.org/officeDocument/2006/relationships/image" Target="../media/image153.jpe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17" Type="http://schemas.openxmlformats.org/officeDocument/2006/relationships/image" Target="../media/image149.jpeg"/><Relationship Id="rId25" Type="http://schemas.openxmlformats.org/officeDocument/2006/relationships/image" Target="../media/image15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48.png"/><Relationship Id="rId20" Type="http://schemas.openxmlformats.org/officeDocument/2006/relationships/image" Target="../media/image1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jpeg"/><Relationship Id="rId11" Type="http://schemas.openxmlformats.org/officeDocument/2006/relationships/image" Target="../media/image143.gif"/><Relationship Id="rId24" Type="http://schemas.openxmlformats.org/officeDocument/2006/relationships/image" Target="../media/image156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23" Type="http://schemas.openxmlformats.org/officeDocument/2006/relationships/image" Target="../media/image155.png"/><Relationship Id="rId10" Type="http://schemas.openxmlformats.org/officeDocument/2006/relationships/image" Target="../media/image142.png"/><Relationship Id="rId19" Type="http://schemas.openxmlformats.org/officeDocument/2006/relationships/image" Target="../media/image151.png"/><Relationship Id="rId4" Type="http://schemas.openxmlformats.org/officeDocument/2006/relationships/image" Target="../media/image136.png"/><Relationship Id="rId9" Type="http://schemas.openxmlformats.org/officeDocument/2006/relationships/image" Target="../media/image141.jpeg"/><Relationship Id="rId14" Type="http://schemas.openxmlformats.org/officeDocument/2006/relationships/image" Target="../media/image146.jpeg"/><Relationship Id="rId22" Type="http://schemas.openxmlformats.org/officeDocument/2006/relationships/image" Target="../media/image1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png"/><Relationship Id="rId18" Type="http://schemas.openxmlformats.org/officeDocument/2006/relationships/image" Target="../media/image173.jpeg"/><Relationship Id="rId3" Type="http://schemas.openxmlformats.org/officeDocument/2006/relationships/image" Target="../media/image158.jpeg"/><Relationship Id="rId21" Type="http://schemas.openxmlformats.org/officeDocument/2006/relationships/image" Target="../media/image176.jpe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17" Type="http://schemas.openxmlformats.org/officeDocument/2006/relationships/image" Target="../media/image172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71.png"/><Relationship Id="rId20" Type="http://schemas.openxmlformats.org/officeDocument/2006/relationships/image" Target="../media/image1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jpeg"/><Relationship Id="rId11" Type="http://schemas.openxmlformats.org/officeDocument/2006/relationships/image" Target="../media/image166.png"/><Relationship Id="rId5" Type="http://schemas.openxmlformats.org/officeDocument/2006/relationships/image" Target="../media/image160.jpeg"/><Relationship Id="rId15" Type="http://schemas.openxmlformats.org/officeDocument/2006/relationships/image" Target="../media/image170.png"/><Relationship Id="rId10" Type="http://schemas.openxmlformats.org/officeDocument/2006/relationships/image" Target="../media/image165.jpeg"/><Relationship Id="rId19" Type="http://schemas.openxmlformats.org/officeDocument/2006/relationships/image" Target="../media/image174.png"/><Relationship Id="rId4" Type="http://schemas.openxmlformats.org/officeDocument/2006/relationships/image" Target="../media/image159.png"/><Relationship Id="rId9" Type="http://schemas.openxmlformats.org/officeDocument/2006/relationships/image" Target="../media/image164.jpeg"/><Relationship Id="rId14" Type="http://schemas.openxmlformats.org/officeDocument/2006/relationships/image" Target="../media/image1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0.png"/><Relationship Id="rId11" Type="http://schemas.openxmlformats.org/officeDocument/2006/relationships/image" Target="../media/image185.png"/><Relationship Id="rId5" Type="http://schemas.openxmlformats.org/officeDocument/2006/relationships/image" Target="../media/image179.png"/><Relationship Id="rId10" Type="http://schemas.openxmlformats.org/officeDocument/2006/relationships/image" Target="../media/image184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18" Type="http://schemas.openxmlformats.org/officeDocument/2006/relationships/image" Target="../media/image201.png"/><Relationship Id="rId3" Type="http://schemas.openxmlformats.org/officeDocument/2006/relationships/image" Target="../media/image186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17" Type="http://schemas.openxmlformats.org/officeDocument/2006/relationships/image" Target="../media/image20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99.jpeg"/><Relationship Id="rId20" Type="http://schemas.openxmlformats.org/officeDocument/2006/relationships/image" Target="../media/image2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9.jpeg"/><Relationship Id="rId11" Type="http://schemas.openxmlformats.org/officeDocument/2006/relationships/image" Target="../media/image194.png"/><Relationship Id="rId5" Type="http://schemas.openxmlformats.org/officeDocument/2006/relationships/image" Target="../media/image188.png"/><Relationship Id="rId15" Type="http://schemas.openxmlformats.org/officeDocument/2006/relationships/image" Target="../media/image198.jpeg"/><Relationship Id="rId10" Type="http://schemas.openxmlformats.org/officeDocument/2006/relationships/image" Target="../media/image193.png"/><Relationship Id="rId19" Type="http://schemas.openxmlformats.org/officeDocument/2006/relationships/image" Target="../media/image202.png"/><Relationship Id="rId4" Type="http://schemas.openxmlformats.org/officeDocument/2006/relationships/image" Target="../media/image187.png"/><Relationship Id="rId9" Type="http://schemas.openxmlformats.org/officeDocument/2006/relationships/image" Target="../media/image192.png"/><Relationship Id="rId14" Type="http://schemas.openxmlformats.org/officeDocument/2006/relationships/image" Target="../media/image1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18" Type="http://schemas.openxmlformats.org/officeDocument/2006/relationships/image" Target="../media/image219.png"/><Relationship Id="rId3" Type="http://schemas.openxmlformats.org/officeDocument/2006/relationships/image" Target="../media/image204.png"/><Relationship Id="rId21" Type="http://schemas.openxmlformats.org/officeDocument/2006/relationships/image" Target="../media/image222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17" Type="http://schemas.openxmlformats.org/officeDocument/2006/relationships/image" Target="../media/image218.png"/><Relationship Id="rId25" Type="http://schemas.openxmlformats.org/officeDocument/2006/relationships/image" Target="../media/image22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17.png"/><Relationship Id="rId20" Type="http://schemas.openxmlformats.org/officeDocument/2006/relationships/image" Target="../media/image2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7.jpeg"/><Relationship Id="rId11" Type="http://schemas.openxmlformats.org/officeDocument/2006/relationships/image" Target="../media/image212.jpeg"/><Relationship Id="rId24" Type="http://schemas.openxmlformats.org/officeDocument/2006/relationships/image" Target="../media/image225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23" Type="http://schemas.openxmlformats.org/officeDocument/2006/relationships/image" Target="../media/image224.png"/><Relationship Id="rId10" Type="http://schemas.openxmlformats.org/officeDocument/2006/relationships/image" Target="../media/image211.png"/><Relationship Id="rId19" Type="http://schemas.openxmlformats.org/officeDocument/2006/relationships/image" Target="../media/image220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Relationship Id="rId22" Type="http://schemas.openxmlformats.org/officeDocument/2006/relationships/image" Target="../media/image2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13" Type="http://schemas.openxmlformats.org/officeDocument/2006/relationships/image" Target="../media/image237.png"/><Relationship Id="rId18" Type="http://schemas.openxmlformats.org/officeDocument/2006/relationships/image" Target="../media/image242.png"/><Relationship Id="rId26" Type="http://schemas.openxmlformats.org/officeDocument/2006/relationships/image" Target="../media/image250.png"/><Relationship Id="rId3" Type="http://schemas.openxmlformats.org/officeDocument/2006/relationships/image" Target="../media/image227.png"/><Relationship Id="rId21" Type="http://schemas.openxmlformats.org/officeDocument/2006/relationships/image" Target="../media/image245.png"/><Relationship Id="rId7" Type="http://schemas.openxmlformats.org/officeDocument/2006/relationships/image" Target="../media/image231.png"/><Relationship Id="rId12" Type="http://schemas.openxmlformats.org/officeDocument/2006/relationships/image" Target="../media/image236.jpeg"/><Relationship Id="rId17" Type="http://schemas.openxmlformats.org/officeDocument/2006/relationships/image" Target="../media/image241.png"/><Relationship Id="rId25" Type="http://schemas.openxmlformats.org/officeDocument/2006/relationships/image" Target="../media/image249.jpe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40.png"/><Relationship Id="rId20" Type="http://schemas.openxmlformats.org/officeDocument/2006/relationships/image" Target="../media/image2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png"/><Relationship Id="rId11" Type="http://schemas.openxmlformats.org/officeDocument/2006/relationships/image" Target="../media/image235.png"/><Relationship Id="rId24" Type="http://schemas.openxmlformats.org/officeDocument/2006/relationships/image" Target="../media/image248.jpeg"/><Relationship Id="rId5" Type="http://schemas.openxmlformats.org/officeDocument/2006/relationships/image" Target="../media/image229.jpeg"/><Relationship Id="rId15" Type="http://schemas.openxmlformats.org/officeDocument/2006/relationships/image" Target="../media/image239.jpeg"/><Relationship Id="rId23" Type="http://schemas.openxmlformats.org/officeDocument/2006/relationships/image" Target="../media/image247.png"/><Relationship Id="rId10" Type="http://schemas.openxmlformats.org/officeDocument/2006/relationships/image" Target="../media/image234.png"/><Relationship Id="rId19" Type="http://schemas.openxmlformats.org/officeDocument/2006/relationships/image" Target="../media/image243.png"/><Relationship Id="rId4" Type="http://schemas.openxmlformats.org/officeDocument/2006/relationships/image" Target="../media/image228.png"/><Relationship Id="rId9" Type="http://schemas.openxmlformats.org/officeDocument/2006/relationships/image" Target="../media/image233.png"/><Relationship Id="rId14" Type="http://schemas.openxmlformats.org/officeDocument/2006/relationships/image" Target="../media/image238.png"/><Relationship Id="rId22" Type="http://schemas.openxmlformats.org/officeDocument/2006/relationships/image" Target="../media/image2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6.png"/><Relationship Id="rId3" Type="http://schemas.openxmlformats.org/officeDocument/2006/relationships/image" Target="../media/image251.jpeg"/><Relationship Id="rId7" Type="http://schemas.openxmlformats.org/officeDocument/2006/relationships/image" Target="../media/image255.png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4.png"/><Relationship Id="rId11" Type="http://schemas.openxmlformats.org/officeDocument/2006/relationships/image" Target="../media/image259.png"/><Relationship Id="rId5" Type="http://schemas.openxmlformats.org/officeDocument/2006/relationships/image" Target="../media/image253.png"/><Relationship Id="rId10" Type="http://schemas.openxmlformats.org/officeDocument/2006/relationships/image" Target="../media/image258.jpeg"/><Relationship Id="rId4" Type="http://schemas.openxmlformats.org/officeDocument/2006/relationships/image" Target="../media/image252.png"/><Relationship Id="rId9" Type="http://schemas.openxmlformats.org/officeDocument/2006/relationships/image" Target="../media/image25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副標題 4"/>
          <p:cNvSpPr>
            <a:spLocks noGrp="1"/>
          </p:cNvSpPr>
          <p:nvPr>
            <p:ph type="subTitle" sz="quarter" idx="4294967295"/>
          </p:nvPr>
        </p:nvSpPr>
        <p:spPr>
          <a:xfrm>
            <a:off x="1092200" y="3476625"/>
            <a:ext cx="8051800" cy="838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ClrTx/>
              <a:buNone/>
            </a:pPr>
            <a:r>
              <a:rPr lang="zh-TW" altLang="en-US" sz="2800" dirty="0"/>
              <a:t>爲企業創造競爭優勢的最佳系統整合公司</a:t>
            </a:r>
          </a:p>
        </p:txBody>
      </p:sp>
      <p:pic>
        <p:nvPicPr>
          <p:cNvPr id="1026" name="Picture 2" descr="C:\Users\User\Desktop\凌群電腦logo [轉換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5951"/>
            <a:ext cx="4083628" cy="112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公共安全</a:t>
            </a:r>
            <a:r>
              <a:rPr lang="en-US" altLang="zh-TW" sz="3200" dirty="0"/>
              <a:t>/</a:t>
            </a:r>
            <a:r>
              <a:rPr lang="zh-TW" altLang="en-US" sz="3200" dirty="0"/>
              <a:t>警政服務</a:t>
            </a:r>
            <a:r>
              <a:rPr lang="en-US" altLang="zh-TW" sz="3200" dirty="0"/>
              <a:t>Apps</a:t>
            </a:r>
            <a:r>
              <a:rPr lang="zh-TW" altLang="en-US" sz="3200" dirty="0"/>
              <a:t>全程守護民眾安全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1298129" y="3167458"/>
            <a:ext cx="4925688" cy="2266625"/>
          </a:xfrm>
        </p:spPr>
        <p:txBody>
          <a:bodyPr/>
          <a:lstStyle/>
          <a:p>
            <a:pPr marL="0" indent="0">
              <a:buNone/>
            </a:pPr>
            <a:r>
              <a:rPr lang="en-US" altLang="zh-TW" dirty="0"/>
              <a:t>110</a:t>
            </a:r>
            <a:r>
              <a:rPr lang="zh-TW" altLang="en-US" dirty="0"/>
              <a:t>報案定位、</a:t>
            </a:r>
            <a:r>
              <a:rPr lang="en-US" altLang="zh-TW" dirty="0"/>
              <a:t>165</a:t>
            </a:r>
            <a:r>
              <a:rPr lang="zh-TW" altLang="en-US" dirty="0"/>
              <a:t>反詐騙、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113</a:t>
            </a:r>
            <a:r>
              <a:rPr lang="zh-TW" altLang="en-US" dirty="0"/>
              <a:t>婦幼專線、警廣路況、</a:t>
            </a:r>
            <a:endParaRPr lang="en-US" altLang="zh-TW" dirty="0"/>
          </a:p>
          <a:p>
            <a:pPr marL="0" indent="0">
              <a:buNone/>
            </a:pPr>
            <a:r>
              <a:rPr lang="zh-TW" altLang="en-US" dirty="0"/>
              <a:t>案件受理、違規拖吊查詢等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12</a:t>
            </a:r>
            <a:r>
              <a:rPr lang="zh-TW" altLang="en-US" dirty="0"/>
              <a:t>大功能。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10</a:t>
            </a:fld>
            <a:endParaRPr lang="en-US" altLang="zh-TW" dirty="0"/>
          </a:p>
        </p:txBody>
      </p:sp>
      <p:grpSp>
        <p:nvGrpSpPr>
          <p:cNvPr id="3" name="群組 2"/>
          <p:cNvGrpSpPr/>
          <p:nvPr/>
        </p:nvGrpSpPr>
        <p:grpSpPr>
          <a:xfrm>
            <a:off x="339214" y="1340833"/>
            <a:ext cx="5554560" cy="1679145"/>
            <a:chOff x="339214" y="1340833"/>
            <a:chExt cx="5554560" cy="1679145"/>
          </a:xfrm>
        </p:grpSpPr>
        <p:sp>
          <p:nvSpPr>
            <p:cNvPr id="17" name="矩形 16"/>
            <p:cNvSpPr/>
            <p:nvPr/>
          </p:nvSpPr>
          <p:spPr bwMode="auto">
            <a:xfrm>
              <a:off x="1156664" y="1353886"/>
              <a:ext cx="4737110" cy="1621848"/>
            </a:xfrm>
            <a:prstGeom prst="rect">
              <a:avLst/>
            </a:prstGeom>
            <a:solidFill>
              <a:srgbClr val="C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2025568" y="1542650"/>
              <a:ext cx="375776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TW" altLang="en-US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上線以來突破</a:t>
              </a:r>
              <a:r>
                <a:rPr lang="en-US" altLang="zh-TW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</a:p>
            <a:p>
              <a:pPr algn="ctr"/>
              <a:r>
                <a:rPr lang="en-US" altLang="zh-TW" sz="4400" b="1" kern="0" dirty="0">
                  <a:gradFill flip="none" rotWithShape="1">
                    <a:gsLst>
                      <a:gs pos="0">
                        <a:srgbClr val="C00000">
                          <a:lumMod val="23000"/>
                        </a:srgbClr>
                      </a:gs>
                      <a:gs pos="48000">
                        <a:srgbClr val="C00000">
                          <a:lumMod val="96000"/>
                        </a:srgbClr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127000">
                      <a:schemeClr val="bg1"/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158</a:t>
              </a:r>
              <a:r>
                <a:rPr lang="zh-TW" altLang="en-US" sz="4400" b="1" kern="0" dirty="0">
                  <a:gradFill flip="none" rotWithShape="1">
                    <a:gsLst>
                      <a:gs pos="0">
                        <a:srgbClr val="C00000">
                          <a:lumMod val="23000"/>
                        </a:srgbClr>
                      </a:gs>
                      <a:gs pos="48000">
                        <a:srgbClr val="C00000">
                          <a:lumMod val="96000"/>
                        </a:srgbClr>
                      </a:gs>
                      <a:gs pos="100000">
                        <a:srgbClr val="FF0000"/>
                      </a:gs>
                    </a:gsLst>
                    <a:lin ang="16200000" scaled="1"/>
                    <a:tileRect/>
                  </a:gradFill>
                  <a:effectLst>
                    <a:glow rad="127000">
                      <a:schemeClr val="bg1"/>
                    </a:glow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萬人次 </a:t>
              </a:r>
              <a:r>
                <a:rPr lang="zh-TW" altLang="en-US" sz="2800" b="1" kern="0" dirty="0">
                  <a:solidFill>
                    <a:srgbClr val="FFC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下載</a:t>
              </a:r>
            </a:p>
            <a:p>
              <a:endPara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028" name="Picture 4" descr="C:\Users\User\Desktop\thumbs-up-2065393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214" y="1340833"/>
              <a:ext cx="1634901" cy="16349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:\Users\User\Desktop\Screenshot_20200506-13520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09" y="1191658"/>
            <a:ext cx="2432626" cy="486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46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4807" y="2411897"/>
            <a:ext cx="6754260" cy="398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智慧水電</a:t>
            </a:r>
            <a:r>
              <a:rPr lang="en-US" altLang="zh-TW" sz="3200" dirty="0"/>
              <a:t>/</a:t>
            </a:r>
            <a:r>
              <a:rPr lang="zh-TW" altLang="en-US" sz="3200" dirty="0"/>
              <a:t>智慧電網系統</a:t>
            </a:r>
            <a:endParaRPr lang="zh-TW" altLang="en-US" dirty="0"/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智慧電表系統與配電管理、停電管理、客戶服務、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地理資訊</a:t>
            </a:r>
            <a:r>
              <a:rPr lang="en-US" altLang="zh-TW" dirty="0"/>
              <a:t>(GIS)</a:t>
            </a:r>
            <a:r>
              <a:rPr lang="zh-TW" altLang="en-US" dirty="0"/>
              <a:t>、 帳務</a:t>
            </a:r>
            <a:r>
              <a:rPr lang="en-US" altLang="zh-TW" dirty="0"/>
              <a:t>…</a:t>
            </a:r>
            <a:r>
              <a:rPr lang="zh-TW" altLang="en-US" dirty="0"/>
              <a:t>等系統整合後，協助客戶了解其用電行為、進行需量控制。</a:t>
            </a:r>
          </a:p>
          <a:p>
            <a:endParaRPr lang="zh-TW" altLang="en-US" sz="3200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11</a:t>
            </a:fld>
            <a:endParaRPr lang="en-US" altLang="zh-TW" dirty="0"/>
          </a:p>
        </p:txBody>
      </p:sp>
      <p:sp>
        <p:nvSpPr>
          <p:cNvPr id="29702" name="Picture 6"/>
          <p:cNvSpPr>
            <a:spLocks noChangeAspect="1" noChangeArrowheads="1"/>
          </p:cNvSpPr>
          <p:nvPr/>
        </p:nvSpPr>
        <p:spPr bwMode="auto">
          <a:xfrm>
            <a:off x="1219202" y="1233489"/>
            <a:ext cx="67659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47FFD1"/>
              </a:buClr>
              <a:buFont typeface="Times New Roman" pitchFamily="18" charset="0"/>
              <a:buChar char="▪"/>
              <a:defRPr kumimoji="1" sz="2400">
                <a:solidFill>
                  <a:srgbClr val="47FFD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rgbClr val="A6A6A6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A6A6A6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zh-TW" altLang="en-US" sz="1800"/>
          </a:p>
        </p:txBody>
      </p:sp>
    </p:spTree>
    <p:extLst>
      <p:ext uri="{BB962C8B-B14F-4D97-AF65-F5344CB8AC3E}">
        <p14:creationId xmlns:p14="http://schemas.microsoft.com/office/powerpoint/2010/main" val="309816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智慧水電</a:t>
            </a:r>
            <a:r>
              <a:rPr lang="en-US" altLang="zh-TW" sz="3200" dirty="0"/>
              <a:t>/</a:t>
            </a:r>
            <a:r>
              <a:rPr lang="zh-TW" altLang="en-US" sz="3200" dirty="0"/>
              <a:t>水資源監測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12</a:t>
            </a:fld>
            <a:endParaRPr lang="en-US" altLang="zh-TW"/>
          </a:p>
        </p:txBody>
      </p:sp>
      <p:grpSp>
        <p:nvGrpSpPr>
          <p:cNvPr id="8" name="群組 7"/>
          <p:cNvGrpSpPr/>
          <p:nvPr/>
        </p:nvGrpSpPr>
        <p:grpSpPr>
          <a:xfrm>
            <a:off x="4860032" y="1122515"/>
            <a:ext cx="3617265" cy="2853342"/>
            <a:chOff x="4860032" y="1122515"/>
            <a:chExt cx="3617265" cy="2853342"/>
          </a:xfrm>
        </p:grpSpPr>
        <p:sp>
          <p:nvSpPr>
            <p:cNvPr id="20" name="矩形 19"/>
            <p:cNvSpPr/>
            <p:nvPr/>
          </p:nvSpPr>
          <p:spPr bwMode="auto">
            <a:xfrm>
              <a:off x="4883197" y="1679153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1" name="圓角化同側角落矩形 20"/>
            <p:cNvSpPr/>
            <p:nvPr/>
          </p:nvSpPr>
          <p:spPr bwMode="auto">
            <a:xfrm>
              <a:off x="4860032" y="1122515"/>
              <a:ext cx="3594100" cy="545908"/>
            </a:xfrm>
            <a:prstGeom prst="round2Same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瞬間流量比較</a:t>
              </a:r>
            </a:p>
          </p:txBody>
        </p:sp>
        <p:pic>
          <p:nvPicPr>
            <p:cNvPr id="35852" name="Picture 2"/>
            <p:cNvPicPr preferRelativeResize="0">
              <a:picLocks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4592" y="1812557"/>
              <a:ext cx="3240000" cy="19876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611607" y="1122515"/>
            <a:ext cx="3617265" cy="2853342"/>
            <a:chOff x="611607" y="1122515"/>
            <a:chExt cx="3617265" cy="2853342"/>
          </a:xfrm>
        </p:grpSpPr>
        <p:sp>
          <p:nvSpPr>
            <p:cNvPr id="17" name="矩形 16"/>
            <p:cNvSpPr/>
            <p:nvPr/>
          </p:nvSpPr>
          <p:spPr bwMode="auto">
            <a:xfrm>
              <a:off x="634772" y="1679153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54" name="Picture 2"/>
            <p:cNvPicPr preferRelativeResize="0">
              <a:picLocks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17" y="1801379"/>
              <a:ext cx="3241518" cy="18032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圓角化同側角落矩形 15"/>
            <p:cNvSpPr/>
            <p:nvPr/>
          </p:nvSpPr>
          <p:spPr bwMode="auto">
            <a:xfrm>
              <a:off x="611607" y="1122515"/>
              <a:ext cx="3594100" cy="545908"/>
            </a:xfrm>
            <a:prstGeom prst="round2SameRect">
              <a:avLst/>
            </a:prstGeom>
            <a:solidFill>
              <a:srgbClr val="EF7011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即時總覽</a:t>
              </a:r>
            </a:p>
          </p:txBody>
        </p:sp>
      </p:grpSp>
      <p:grpSp>
        <p:nvGrpSpPr>
          <p:cNvPr id="3" name="群組 2"/>
          <p:cNvGrpSpPr/>
          <p:nvPr/>
        </p:nvGrpSpPr>
        <p:grpSpPr>
          <a:xfrm>
            <a:off x="611607" y="3844284"/>
            <a:ext cx="3617265" cy="2853342"/>
            <a:chOff x="611607" y="3844284"/>
            <a:chExt cx="3617265" cy="2853342"/>
          </a:xfrm>
        </p:grpSpPr>
        <p:sp>
          <p:nvSpPr>
            <p:cNvPr id="18" name="矩形 17"/>
            <p:cNvSpPr/>
            <p:nvPr/>
          </p:nvSpPr>
          <p:spPr bwMode="auto">
            <a:xfrm>
              <a:off x="634772" y="4400922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50" name="Picture 4"/>
            <p:cNvPicPr preferRelativeResize="0">
              <a:picLocks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9935" y="4493356"/>
              <a:ext cx="3240000" cy="19793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圓角化同側角落矩形 18"/>
            <p:cNvSpPr/>
            <p:nvPr/>
          </p:nvSpPr>
          <p:spPr bwMode="auto">
            <a:xfrm>
              <a:off x="611607" y="3844284"/>
              <a:ext cx="3594100" cy="545908"/>
            </a:xfrm>
            <a:prstGeom prst="round2Same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瞬間流量與累積流量比較</a:t>
              </a:r>
            </a:p>
          </p:txBody>
        </p:sp>
      </p:grpSp>
      <p:grpSp>
        <p:nvGrpSpPr>
          <p:cNvPr id="9" name="群組 8"/>
          <p:cNvGrpSpPr/>
          <p:nvPr/>
        </p:nvGrpSpPr>
        <p:grpSpPr>
          <a:xfrm>
            <a:off x="4860032" y="3861048"/>
            <a:ext cx="3617265" cy="2853342"/>
            <a:chOff x="4860032" y="3861048"/>
            <a:chExt cx="3617265" cy="2853342"/>
          </a:xfrm>
        </p:grpSpPr>
        <p:sp>
          <p:nvSpPr>
            <p:cNvPr id="22" name="矩形 21"/>
            <p:cNvSpPr/>
            <p:nvPr/>
          </p:nvSpPr>
          <p:spPr bwMode="auto">
            <a:xfrm>
              <a:off x="4883197" y="4417686"/>
              <a:ext cx="3594100" cy="2296704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pic>
          <p:nvPicPr>
            <p:cNvPr id="35848" name="Picture 2"/>
            <p:cNvPicPr preferRelativeResize="0"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3499" y="4546363"/>
              <a:ext cx="3240000" cy="179479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圓角化同側角落矩形 22"/>
            <p:cNvSpPr/>
            <p:nvPr/>
          </p:nvSpPr>
          <p:spPr bwMode="auto">
            <a:xfrm>
              <a:off x="4860032" y="3861048"/>
              <a:ext cx="3594100" cy="545908"/>
            </a:xfrm>
            <a:prstGeom prst="round2Same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異常用水警示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35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標題 1"/>
          <p:cNvSpPr txBox="1">
            <a:spLocks/>
          </p:cNvSpPr>
          <p:nvPr/>
        </p:nvSpPr>
        <p:spPr bwMode="auto">
          <a:xfrm>
            <a:off x="252000" y="265113"/>
            <a:ext cx="8640000" cy="685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99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000" b="1">
                <a:solidFill>
                  <a:srgbClr val="003399"/>
                </a:solidFill>
                <a:latin typeface="Times New Roman" pitchFamily="18" charset="0"/>
                <a:ea typeface="標楷體" pitchFamily="65" charset="-120"/>
              </a:defRPr>
            </a:lvl9pPr>
          </a:lstStyle>
          <a:p>
            <a:r>
              <a:rPr lang="zh-TW" altLang="en-US" kern="0" dirty="0"/>
              <a:t>智慧交通</a:t>
            </a:r>
            <a:endParaRPr lang="zh-TW" altLang="en-US" sz="2800" kern="0" dirty="0"/>
          </a:p>
        </p:txBody>
      </p:sp>
      <p:grpSp>
        <p:nvGrpSpPr>
          <p:cNvPr id="20" name="群組 19"/>
          <p:cNvGrpSpPr>
            <a:grpSpLocks/>
          </p:cNvGrpSpPr>
          <p:nvPr/>
        </p:nvGrpSpPr>
        <p:grpSpPr bwMode="auto">
          <a:xfrm>
            <a:off x="4865688" y="1366838"/>
            <a:ext cx="3595687" cy="5265737"/>
            <a:chOff x="4716016" y="930325"/>
            <a:chExt cx="3594800" cy="5265759"/>
          </a:xfrm>
        </p:grpSpPr>
        <p:sp>
          <p:nvSpPr>
            <p:cNvPr id="21" name="矩形 20"/>
            <p:cNvSpPr/>
            <p:nvPr/>
          </p:nvSpPr>
          <p:spPr bwMode="auto">
            <a:xfrm>
              <a:off x="4716016" y="1542197"/>
              <a:ext cx="3594800" cy="465388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  <a:alpha val="0"/>
                  </a:schemeClr>
                </a:gs>
                <a:gs pos="100000">
                  <a:schemeClr val="bg1">
                    <a:lumMod val="85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2" name="圓角化同側角落矩形 21"/>
            <p:cNvSpPr/>
            <p:nvPr/>
          </p:nvSpPr>
          <p:spPr bwMode="auto">
            <a:xfrm>
              <a:off x="4716016" y="930325"/>
              <a:ext cx="3594800" cy="545910"/>
            </a:xfrm>
            <a:prstGeom prst="round2SameRect">
              <a:avLst/>
            </a:prstGeom>
            <a:solidFill>
              <a:srgbClr val="FF9933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rPr>
                <a:t>智慧型轉運站資訊系統</a:t>
              </a:r>
            </a:p>
          </p:txBody>
        </p:sp>
      </p:grpSp>
      <p:grpSp>
        <p:nvGrpSpPr>
          <p:cNvPr id="23" name="群組 22"/>
          <p:cNvGrpSpPr>
            <a:grpSpLocks/>
          </p:cNvGrpSpPr>
          <p:nvPr/>
        </p:nvGrpSpPr>
        <p:grpSpPr bwMode="auto">
          <a:xfrm>
            <a:off x="681038" y="1366838"/>
            <a:ext cx="3595687" cy="5265737"/>
            <a:chOff x="531019" y="930325"/>
            <a:chExt cx="3594800" cy="5265759"/>
          </a:xfrm>
        </p:grpSpPr>
        <p:sp>
          <p:nvSpPr>
            <p:cNvPr id="24" name="矩形 23"/>
            <p:cNvSpPr/>
            <p:nvPr/>
          </p:nvSpPr>
          <p:spPr bwMode="auto">
            <a:xfrm>
              <a:off x="531019" y="1542197"/>
              <a:ext cx="3594800" cy="4653887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5" name="圓角化同側角落矩形 24"/>
            <p:cNvSpPr/>
            <p:nvPr/>
          </p:nvSpPr>
          <p:spPr bwMode="auto">
            <a:xfrm>
              <a:off x="531019" y="930325"/>
              <a:ext cx="3594800" cy="545910"/>
            </a:xfrm>
            <a:prstGeom prst="round2SameRect">
              <a:avLst/>
            </a:prstGeom>
            <a:solidFill>
              <a:srgbClr val="92D05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4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國道客運業資訊管理系統</a:t>
              </a:r>
            </a:p>
          </p:txBody>
        </p:sp>
      </p:grpSp>
      <p:pic>
        <p:nvPicPr>
          <p:cNvPr id="26" name="Picture 3" descr="D:\CISA\990903 MIJS訪台交流\臺北轉運站\990903 日本MIJS集團\照片 006拷貝.jpg"/>
          <p:cNvPicPr preferRelativeResize="0"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4488" y="414975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7" name="Picture 2" descr="架構圖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027" y="2123134"/>
            <a:ext cx="3359381" cy="3904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8" name="Picture 2" descr="D:\Events\1001018科顧商業司參觀交九\100_7550.JPG"/>
          <p:cNvPicPr preferRelativeResize="0">
            <a:picLocks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4334" y="210948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29" name="Picture 2" descr="D:\CISA\990903 MIJS訪台交流\臺北轉運站\990903 日本MIJS集團\照片 011拷貝.jpg"/>
          <p:cNvPicPr preferRelativeResize="0">
            <a:picLocks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47982" y="414975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30" name="圖片 29"/>
          <p:cNvPicPr preferRelativeResize="0">
            <a:picLocks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704488" y="2109485"/>
            <a:ext cx="1688266" cy="1877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13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9988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3184602"/>
            <a:ext cx="8424863" cy="647700"/>
            <a:chOff x="323528" y="1275606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EF7011">
                    <a:lumMod val="75000"/>
                  </a:srgbClr>
                </a:gs>
                <a:gs pos="23000">
                  <a:srgbClr val="EF7011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6600">
                    <a:alpha val="0"/>
                  </a:srgbClr>
                </a:gs>
                <a:gs pos="100000">
                  <a:srgbClr val="FF66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0394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map-of-the-world-862718_1920.jpg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1465145"/>
            <a:ext cx="9131113" cy="37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0462" y="2964587"/>
            <a:ext cx="3907327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7417" y="2975738"/>
            <a:ext cx="3220608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2723" y="3616404"/>
            <a:ext cx="3866932" cy="18728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7" y="3917966"/>
            <a:ext cx="3866932" cy="187287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6861" y="4359799"/>
            <a:ext cx="3220608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67221" y="4360040"/>
            <a:ext cx="3907327" cy="205648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User\Desktop\公司簡介20151014版\腦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625" y="1078748"/>
            <a:ext cx="2948005" cy="36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1780" y="892068"/>
            <a:ext cx="3276000" cy="397695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1978377" y="3327967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雲端系統</a:t>
            </a:r>
            <a:b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整合服務</a:t>
            </a:r>
          </a:p>
        </p:txBody>
      </p:sp>
      <p:sp>
        <p:nvSpPr>
          <p:cNvPr id="30" name="文字方塊 29"/>
          <p:cNvSpPr txBox="1"/>
          <p:nvPr/>
        </p:nvSpPr>
        <p:spPr>
          <a:xfrm>
            <a:off x="992252" y="4123176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雲端專案管理平台</a:t>
            </a:r>
          </a:p>
          <a:p>
            <a:pPr algn="ctr"/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產能利用率</a:t>
            </a:r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31" name="文字方塊 30"/>
          <p:cNvSpPr txBox="1"/>
          <p:nvPr/>
        </p:nvSpPr>
        <p:spPr>
          <a:xfrm>
            <a:off x="2570584" y="49249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核心技術研發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4956684" y="4799036"/>
            <a:ext cx="22621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國際大廠代理經銷及</a:t>
            </a: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技術服務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6747048" y="40213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資訊安全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5574063" y="3173474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專業資訊</a:t>
            </a:r>
          </a:p>
          <a:p>
            <a:pPr algn="ctr"/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委外服務</a:t>
            </a:r>
          </a:p>
        </p:txBody>
      </p:sp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新細明體"/>
                <a:ea typeface="新細明體"/>
              </a:rPr>
              <a:t>「</a:t>
            </a:r>
            <a:r>
              <a:rPr lang="zh-TW" altLang="en-US" dirty="0"/>
              <a:t>智慧凌羣</a:t>
            </a:r>
            <a:r>
              <a:rPr lang="zh-TW" altLang="en-US" dirty="0">
                <a:latin typeface="新細明體"/>
                <a:ea typeface="新細明體"/>
              </a:rPr>
              <a:t>」</a:t>
            </a:r>
            <a:r>
              <a:rPr lang="zh-TW" altLang="en-US" dirty="0"/>
              <a:t>六核心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15</a:t>
            </a:fld>
            <a:endParaRPr lang="en-US" altLang="zh-TW" dirty="0"/>
          </a:p>
        </p:txBody>
      </p:sp>
      <p:sp>
        <p:nvSpPr>
          <p:cNvPr id="27" name="內容版面配置區 4"/>
          <p:cNvSpPr txBox="1">
            <a:spLocks/>
          </p:cNvSpPr>
          <p:nvPr/>
        </p:nvSpPr>
        <p:spPr bwMode="auto">
          <a:xfrm>
            <a:off x="3935986" y="3550396"/>
            <a:ext cx="1547398" cy="59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Font typeface="Times New Roman" pitchFamily="18" charset="0"/>
              <a:buChar char="▪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2400" kern="0" dirty="0">
                <a:gradFill flip="none" rotWithShape="1">
                  <a:gsLst>
                    <a:gs pos="0">
                      <a:srgbClr val="C00000">
                        <a:lumMod val="23000"/>
                      </a:srgbClr>
                    </a:gs>
                    <a:gs pos="48000">
                      <a:srgbClr val="C00000">
                        <a:lumMod val="96000"/>
                      </a:srgbClr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智慧凌羣</a:t>
            </a:r>
            <a:endParaRPr lang="en-US" altLang="zh-TW" sz="2400" kern="0" dirty="0">
              <a:gradFill flip="none" rotWithShape="1">
                <a:gsLst>
                  <a:gs pos="0">
                    <a:srgbClr val="C00000">
                      <a:lumMod val="23000"/>
                    </a:srgbClr>
                  </a:gs>
                  <a:gs pos="48000">
                    <a:srgbClr val="C00000">
                      <a:lumMod val="96000"/>
                    </a:srgbClr>
                  </a:gs>
                  <a:gs pos="100000">
                    <a:srgbClr val="FF0000"/>
                  </a:gs>
                </a:gsLst>
                <a:lin ang="16200000" scaled="1"/>
                <a:tileRect/>
              </a:gradFill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0" indent="0" algn="ctr">
              <a:lnSpc>
                <a:spcPts val="3000"/>
              </a:lnSpc>
              <a:spcBef>
                <a:spcPts val="0"/>
              </a:spcBef>
              <a:buNone/>
            </a:pPr>
            <a:r>
              <a:rPr lang="zh-TW" altLang="en-US" sz="2400" kern="0" dirty="0">
                <a:gradFill flip="none" rotWithShape="1">
                  <a:gsLst>
                    <a:gs pos="0">
                      <a:srgbClr val="C00000">
                        <a:lumMod val="23000"/>
                      </a:srgbClr>
                    </a:gs>
                    <a:gs pos="48000">
                      <a:srgbClr val="C00000">
                        <a:lumMod val="96000"/>
                      </a:srgbClr>
                    </a:gs>
                    <a:gs pos="100000">
                      <a:srgbClr val="FF0000"/>
                    </a:gs>
                  </a:gsLst>
                  <a:lin ang="16200000" scaled="1"/>
                  <a:tileRect/>
                </a:gradFill>
                <a:effectLst>
                  <a:glow rad="1270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六核心</a:t>
            </a:r>
            <a:endParaRPr lang="zh-TW" altLang="en-US" sz="2400" kern="0" dirty="0">
              <a:effectLst>
                <a:glow rad="1270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lnSpc>
                <a:spcPts val="3000"/>
              </a:lnSpc>
              <a:spcBef>
                <a:spcPts val="0"/>
              </a:spcBef>
            </a:pPr>
            <a:endParaRPr lang="zh-TW" altLang="en-US" sz="2400" kern="0" dirty="0"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417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25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7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50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0" grpId="0"/>
      <p:bldP spid="31" grpId="0"/>
      <p:bldP spid="32" grpId="0"/>
      <p:bldP spid="33" grpId="0"/>
      <p:bldP spid="34" grpId="0"/>
      <p:bldP spid="27" grpId="0"/>
      <p:bldP spid="2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核心一、雲端系統整合服務</a:t>
            </a:r>
          </a:p>
        </p:txBody>
      </p:sp>
      <p:sp>
        <p:nvSpPr>
          <p:cNvPr id="5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技術評估、服務規劃、應用架構設計、服務平台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部署、系統測試調校</a:t>
            </a:r>
          </a:p>
        </p:txBody>
      </p:sp>
      <p:sp>
        <p:nvSpPr>
          <p:cNvPr id="60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16</a:t>
            </a:fld>
            <a:endParaRPr lang="en-US" altLang="zh-TW"/>
          </a:p>
        </p:txBody>
      </p:sp>
      <p:grpSp>
        <p:nvGrpSpPr>
          <p:cNvPr id="61" name="群組 60"/>
          <p:cNvGrpSpPr/>
          <p:nvPr/>
        </p:nvGrpSpPr>
        <p:grpSpPr>
          <a:xfrm>
            <a:off x="793295" y="2159547"/>
            <a:ext cx="7531302" cy="4161731"/>
            <a:chOff x="840795" y="2076422"/>
            <a:chExt cx="7531302" cy="4161731"/>
          </a:xfrm>
        </p:grpSpPr>
        <p:sp>
          <p:nvSpPr>
            <p:cNvPr id="62" name="圓角矩形 61"/>
            <p:cNvSpPr/>
            <p:nvPr/>
          </p:nvSpPr>
          <p:spPr bwMode="auto">
            <a:xfrm>
              <a:off x="4575051" y="2076422"/>
              <a:ext cx="3797046" cy="41617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0" rIns="9144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3" name="圓角矩形 62"/>
            <p:cNvSpPr/>
            <p:nvPr/>
          </p:nvSpPr>
          <p:spPr bwMode="auto">
            <a:xfrm>
              <a:off x="840795" y="2076422"/>
              <a:ext cx="3195570" cy="416173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4" name="圓角矩形 63"/>
            <p:cNvSpPr/>
            <p:nvPr/>
          </p:nvSpPr>
          <p:spPr bwMode="auto">
            <a:xfrm>
              <a:off x="1113920" y="2345764"/>
              <a:ext cx="2526420" cy="3598225"/>
            </a:xfrm>
            <a:prstGeom prst="roundRect">
              <a:avLst/>
            </a:prstGeom>
            <a:gradFill flip="none" rotWithShape="1">
              <a:gsLst>
                <a:gs pos="0">
                  <a:srgbClr val="FF6600">
                    <a:shade val="30000"/>
                    <a:satMod val="115000"/>
                  </a:srgbClr>
                </a:gs>
                <a:gs pos="50000">
                  <a:srgbClr val="FF6600">
                    <a:shade val="67500"/>
                    <a:satMod val="115000"/>
                  </a:srgbClr>
                </a:gs>
                <a:gs pos="100000">
                  <a:srgbClr val="FF66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雲端管理與資訊安全</a:t>
              </a:r>
            </a:p>
          </p:txBody>
        </p:sp>
        <p:sp>
          <p:nvSpPr>
            <p:cNvPr id="65" name="圓角矩形 64"/>
            <p:cNvSpPr/>
            <p:nvPr/>
          </p:nvSpPr>
          <p:spPr bwMode="auto">
            <a:xfrm>
              <a:off x="1257539" y="2544920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雲端應用系統</a:t>
              </a:r>
              <a:endParaRPr kumimoji="1" lang="zh-TW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6" name="圓角矩形 65"/>
            <p:cNvSpPr/>
            <p:nvPr/>
          </p:nvSpPr>
          <p:spPr bwMode="auto">
            <a:xfrm>
              <a:off x="1257539" y="3117809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虛擬化</a:t>
              </a:r>
            </a:p>
          </p:txBody>
        </p:sp>
        <p:sp>
          <p:nvSpPr>
            <p:cNvPr id="67" name="圓角矩形 66"/>
            <p:cNvSpPr/>
            <p:nvPr/>
          </p:nvSpPr>
          <p:spPr bwMode="auto">
            <a:xfrm>
              <a:off x="1270687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68" name="圓角矩形 67"/>
            <p:cNvSpPr/>
            <p:nvPr/>
          </p:nvSpPr>
          <p:spPr bwMode="auto">
            <a:xfrm>
              <a:off x="2125064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69" name="圓角矩形 68"/>
            <p:cNvSpPr/>
            <p:nvPr/>
          </p:nvSpPr>
          <p:spPr bwMode="auto">
            <a:xfrm>
              <a:off x="2977285" y="3690698"/>
              <a:ext cx="806674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0" tIns="45720" rIns="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伺服器</a:t>
              </a:r>
            </a:p>
          </p:txBody>
        </p:sp>
        <p:sp>
          <p:nvSpPr>
            <p:cNvPr id="70" name="圓角矩形 69"/>
            <p:cNvSpPr/>
            <p:nvPr/>
          </p:nvSpPr>
          <p:spPr bwMode="auto">
            <a:xfrm>
              <a:off x="1257539" y="4263587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儲存設備</a:t>
              </a:r>
            </a:p>
          </p:txBody>
        </p:sp>
        <p:sp>
          <p:nvSpPr>
            <p:cNvPr id="71" name="圓角矩形 70"/>
            <p:cNvSpPr/>
            <p:nvPr/>
          </p:nvSpPr>
          <p:spPr bwMode="auto">
            <a:xfrm>
              <a:off x="1257539" y="4836476"/>
              <a:ext cx="2526420" cy="534390"/>
            </a:xfrm>
            <a:prstGeom prst="roundRect">
              <a:avLst/>
            </a:pr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1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網路設備</a:t>
              </a:r>
            </a:p>
          </p:txBody>
        </p:sp>
        <p:sp>
          <p:nvSpPr>
            <p:cNvPr id="72" name="五邊形 71"/>
            <p:cNvSpPr/>
            <p:nvPr/>
          </p:nvSpPr>
          <p:spPr bwMode="auto">
            <a:xfrm>
              <a:off x="3827394" y="3200980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圓角矩形 72"/>
            <p:cNvSpPr/>
            <p:nvPr/>
          </p:nvSpPr>
          <p:spPr bwMode="auto">
            <a:xfrm>
              <a:off x="4692625" y="2544920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VDI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                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 Office 365</a:t>
              </a:r>
            </a:p>
            <a:p>
              <a:pPr eaLnBrk="1" hangingPunct="1"/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 Azure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</a:t>
              </a:r>
              <a:r>
                <a:rPr lang="en-US" altLang="zh-TW" sz="11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DBMaker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雲端資料庫</a:t>
              </a:r>
              <a:endParaRPr lang="en-US" altLang="zh-TW" sz="11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雲端專案管理平台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SDPM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</a:t>
              </a:r>
              <a:r>
                <a:rPr lang="en-US" altLang="zh-TW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CSF</a:t>
              </a:r>
              <a:r>
                <a:rPr lang="zh-TW" altLang="en-US" sz="11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產能利用率</a:t>
              </a:r>
              <a:endParaRPr kumimoji="1" lang="zh-TW" altLang="en-US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4" name="文字方塊 73"/>
            <p:cNvSpPr txBox="1"/>
            <p:nvPr/>
          </p:nvSpPr>
          <p:spPr>
            <a:xfrm>
              <a:off x="5868280" y="2122757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產品</a:t>
              </a:r>
              <a:r>
                <a:rPr lang="en-US" altLang="zh-TW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lang="zh-TW" altLang="en-US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服務</a:t>
              </a:r>
            </a:p>
          </p:txBody>
        </p:sp>
        <p:sp>
          <p:nvSpPr>
            <p:cNvPr id="75" name="圓角矩形 74"/>
            <p:cNvSpPr/>
            <p:nvPr/>
          </p:nvSpPr>
          <p:spPr bwMode="auto">
            <a:xfrm>
              <a:off x="4692625" y="3117809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VMware</a:t>
              </a:r>
            </a:p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Hyber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-V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6" name="圓角矩形 75"/>
            <p:cNvSpPr/>
            <p:nvPr/>
          </p:nvSpPr>
          <p:spPr bwMode="auto">
            <a:xfrm>
              <a:off x="4692625" y="3690698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HPE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Server	        Cisco UCS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QCT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7" name="圓角矩形 76"/>
            <p:cNvSpPr/>
            <p:nvPr/>
          </p:nvSpPr>
          <p:spPr bwMode="auto">
            <a:xfrm>
              <a:off x="4692625" y="4263587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HPE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Storage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/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3PAR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NetApp</a:t>
              </a:r>
              <a:endParaRPr kumimoji="1" lang="en-US" altLang="zh-TW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Dell EMC 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     </a:t>
              </a:r>
              <a:r>
                <a:rPr lang="en-US" altLang="zh-TW" sz="1400" b="1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NexentaStor</a:t>
              </a:r>
              <a:endPara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8" name="圓角矩形 77"/>
            <p:cNvSpPr/>
            <p:nvPr/>
          </p:nvSpPr>
          <p:spPr bwMode="auto">
            <a:xfrm>
              <a:off x="4692625" y="4836476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Cisco		        HPE Aruba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Brocade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9" name="圓角矩形 78"/>
            <p:cNvSpPr/>
            <p:nvPr/>
          </p:nvSpPr>
          <p:spPr bwMode="auto">
            <a:xfrm>
              <a:off x="4692625" y="5409599"/>
              <a:ext cx="3536967" cy="534390"/>
            </a:xfrm>
            <a:prstGeom prst="roundRect">
              <a:avLst/>
            </a:pr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 Focus</a:t>
              </a:r>
              <a:r>
                <a:rPr lang="zh-TW" altLang="en-US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                       </a:t>
              </a:r>
              <a:r>
                <a:rPr lang="en-US" altLang="zh-TW" sz="14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BMC</a:t>
              </a:r>
            </a:p>
            <a:p>
              <a:pPr eaLnBrk="1" hangingPunct="1"/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Microsoft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System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Center</a:t>
              </a:r>
              <a:r>
                <a:rPr kumimoji="1" lang="zh-TW" altLang="en-US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 </a:t>
              </a:r>
              <a:r>
                <a:rPr kumimoji="1" lang="en-US" altLang="zh-TW" sz="14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TrendMicro</a:t>
              </a:r>
              <a:endParaRPr kumimoji="1" lang="zh-TW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0" name="五邊形 79"/>
            <p:cNvSpPr/>
            <p:nvPr/>
          </p:nvSpPr>
          <p:spPr bwMode="auto">
            <a:xfrm>
              <a:off x="3827394" y="2628044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1" name="五邊形 80"/>
            <p:cNvSpPr/>
            <p:nvPr/>
          </p:nvSpPr>
          <p:spPr bwMode="auto">
            <a:xfrm>
              <a:off x="3827394" y="4346852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2" name="五邊形 81"/>
            <p:cNvSpPr/>
            <p:nvPr/>
          </p:nvSpPr>
          <p:spPr bwMode="auto">
            <a:xfrm>
              <a:off x="3827394" y="3773916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3" name="五邊形 82"/>
            <p:cNvSpPr/>
            <p:nvPr/>
          </p:nvSpPr>
          <p:spPr bwMode="auto">
            <a:xfrm>
              <a:off x="3827394" y="5492723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84" name="五邊形 83"/>
            <p:cNvSpPr/>
            <p:nvPr/>
          </p:nvSpPr>
          <p:spPr bwMode="auto">
            <a:xfrm>
              <a:off x="3827394" y="4919788"/>
              <a:ext cx="822422" cy="368141"/>
            </a:xfrm>
            <a:prstGeom prst="homePlate">
              <a:avLst/>
            </a:prstGeom>
            <a:gradFill flip="none" rotWithShape="1">
              <a:gsLst>
                <a:gs pos="0">
                  <a:srgbClr val="006600"/>
                </a:gs>
                <a:gs pos="73000">
                  <a:srgbClr val="92D050"/>
                </a:gs>
                <a:gs pos="100000">
                  <a:schemeClr val="accent3">
                    <a:shade val="94000"/>
                    <a:satMod val="135000"/>
                    <a:alpha val="0"/>
                  </a:schemeClr>
                </a:gs>
              </a:gsLst>
              <a:lin ang="10800000" scaled="1"/>
              <a:tileRect/>
            </a:gradFill>
            <a:ln>
              <a:noFill/>
              <a:headEnd type="none" w="med" len="med"/>
              <a:tailEnd type="none" w="med" len="med"/>
            </a:ln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ea typeface="標楷體" pitchFamily="65" charset="-12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zh-TW" altLang="en-US" dirty="0"/>
              <a:t>核心二、雲端專案管理平台</a:t>
            </a:r>
            <a:r>
              <a:rPr lang="en-US" altLang="zh-TW" sz="2800" dirty="0"/>
              <a:t>(</a:t>
            </a:r>
            <a:r>
              <a:rPr lang="zh-TW" altLang="en-US" sz="2800" dirty="0"/>
              <a:t>產能利用率</a:t>
            </a:r>
            <a:r>
              <a:rPr lang="en-US" altLang="zh-TW" sz="2800" dirty="0"/>
              <a:t>CSF)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dirty="0"/>
              <a:t>率先將製造業的產能利用率概念應用在軟體開發上，因為</a:t>
            </a:r>
            <a:r>
              <a:rPr lang="en-US" altLang="zh-TW" dirty="0"/>
              <a:t>Define</a:t>
            </a:r>
            <a:r>
              <a:rPr lang="zh-TW" altLang="en-US" dirty="0"/>
              <a:t>、量化、最佳化，才能充分運用</a:t>
            </a:r>
            <a:r>
              <a:rPr lang="en-US" altLang="zh-TW" dirty="0"/>
              <a:t>CSF</a:t>
            </a:r>
            <a:r>
              <a:rPr lang="zh-TW" altLang="en-US" dirty="0"/>
              <a:t>掌握軟體開發的效率和品質。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17</a:t>
            </a:fld>
            <a:endParaRPr lang="en-US" altLang="zh-TW" dirty="0"/>
          </a:p>
        </p:txBody>
      </p:sp>
      <p:grpSp>
        <p:nvGrpSpPr>
          <p:cNvPr id="6" name="群組 2"/>
          <p:cNvGrpSpPr>
            <a:grpSpLocks/>
          </p:cNvGrpSpPr>
          <p:nvPr/>
        </p:nvGrpSpPr>
        <p:grpSpPr bwMode="auto">
          <a:xfrm>
            <a:off x="913985" y="2542780"/>
            <a:ext cx="7306889" cy="3797473"/>
            <a:chOff x="949325" y="1617663"/>
            <a:chExt cx="7243763" cy="3109912"/>
          </a:xfrm>
          <a:effectLst/>
        </p:grpSpPr>
        <p:pic>
          <p:nvPicPr>
            <p:cNvPr id="7" name="圖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25" y="1617663"/>
              <a:ext cx="7243763" cy="310991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" name="群組 1"/>
            <p:cNvGrpSpPr>
              <a:grpSpLocks/>
            </p:cNvGrpSpPr>
            <p:nvPr/>
          </p:nvGrpSpPr>
          <p:grpSpPr bwMode="auto">
            <a:xfrm>
              <a:off x="1691783" y="2794000"/>
              <a:ext cx="6186820" cy="1714781"/>
              <a:chOff x="1691783" y="2794000"/>
              <a:chExt cx="6186820" cy="1714781"/>
            </a:xfrm>
          </p:grpSpPr>
          <p:grpSp>
            <p:nvGrpSpPr>
              <p:cNvPr id="9" name="Group 14"/>
              <p:cNvGrpSpPr>
                <a:grpSpLocks/>
              </p:cNvGrpSpPr>
              <p:nvPr/>
            </p:nvGrpSpPr>
            <p:grpSpPr bwMode="auto">
              <a:xfrm>
                <a:off x="1691783" y="3533901"/>
                <a:ext cx="2301875" cy="487362"/>
                <a:chOff x="819" y="3016"/>
                <a:chExt cx="2404" cy="395"/>
              </a:xfrm>
            </p:grpSpPr>
            <p:sp>
              <p:nvSpPr>
                <p:cNvPr id="22" name="AutoShape 15"/>
                <p:cNvSpPr>
                  <a:spLocks noChangeArrowheads="1"/>
                </p:cNvSpPr>
                <p:nvPr/>
              </p:nvSpPr>
              <p:spPr bwMode="auto">
                <a:xfrm>
                  <a:off x="819" y="3016"/>
                  <a:ext cx="2404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B8B400"/>
                    </a:gs>
                    <a:gs pos="50000">
                      <a:srgbClr val="FFFF00"/>
                    </a:gs>
                    <a:gs pos="100000">
                      <a:srgbClr val="B8B40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AutoShape 16"/>
                <p:cNvSpPr>
                  <a:spLocks noChangeArrowheads="1"/>
                </p:cNvSpPr>
                <p:nvPr/>
              </p:nvSpPr>
              <p:spPr bwMode="auto">
                <a:xfrm>
                  <a:off x="958" y="3036"/>
                  <a:ext cx="2125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TW" sz="1200" dirty="0">
                      <a:solidFill>
                        <a:schemeClr val="tx1"/>
                      </a:solidFill>
                    </a:rPr>
                    <a:t>Year-to-date</a:t>
                  </a: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產能分析</a:t>
                  </a:r>
                  <a:endParaRPr lang="zh-TW" altLang="zh-TW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Group 14"/>
              <p:cNvGrpSpPr>
                <a:grpSpLocks/>
              </p:cNvGrpSpPr>
              <p:nvPr/>
            </p:nvGrpSpPr>
            <p:grpSpPr bwMode="auto">
              <a:xfrm>
                <a:off x="4737091" y="2794000"/>
                <a:ext cx="1482725" cy="487363"/>
                <a:chOff x="628" y="3748"/>
                <a:chExt cx="2061" cy="395"/>
              </a:xfrm>
            </p:grpSpPr>
            <p:sp>
              <p:nvSpPr>
                <p:cNvPr id="20" name="AutoShape 15"/>
                <p:cNvSpPr>
                  <a:spLocks noChangeArrowheads="1"/>
                </p:cNvSpPr>
                <p:nvPr/>
              </p:nvSpPr>
              <p:spPr bwMode="auto">
                <a:xfrm>
                  <a:off x="628" y="3748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1" name="AutoShape 16"/>
                <p:cNvSpPr>
                  <a:spLocks noChangeArrowheads="1"/>
                </p:cNvSpPr>
                <p:nvPr/>
              </p:nvSpPr>
              <p:spPr bwMode="auto">
                <a:xfrm>
                  <a:off x="768" y="3771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en-US" altLang="zh-TW" sz="1200" dirty="0">
                      <a:solidFill>
                        <a:schemeClr val="tx1"/>
                      </a:solidFill>
                    </a:rPr>
                    <a:t>Currently</a:t>
                  </a: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1" name="Group 14"/>
              <p:cNvGrpSpPr>
                <a:grpSpLocks/>
              </p:cNvGrpSpPr>
              <p:nvPr/>
            </p:nvGrpSpPr>
            <p:grpSpPr bwMode="auto">
              <a:xfrm>
                <a:off x="6365661" y="2794000"/>
                <a:ext cx="1482725" cy="487363"/>
                <a:chOff x="-10" y="3748"/>
                <a:chExt cx="2061" cy="395"/>
              </a:xfrm>
            </p:grpSpPr>
            <p:sp>
              <p:nvSpPr>
                <p:cNvPr id="18" name="AutoShape 15"/>
                <p:cNvSpPr>
                  <a:spLocks noChangeArrowheads="1"/>
                </p:cNvSpPr>
                <p:nvPr/>
              </p:nvSpPr>
              <p:spPr bwMode="auto">
                <a:xfrm>
                  <a:off x="-10" y="3748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9" name="AutoShape 16"/>
                <p:cNvSpPr>
                  <a:spLocks noChangeArrowheads="1"/>
                </p:cNvSpPr>
                <p:nvPr/>
              </p:nvSpPr>
              <p:spPr bwMode="auto">
                <a:xfrm>
                  <a:off x="130" y="3771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全年度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2" name="Group 14"/>
              <p:cNvGrpSpPr>
                <a:grpSpLocks/>
              </p:cNvGrpSpPr>
              <p:nvPr/>
            </p:nvGrpSpPr>
            <p:grpSpPr bwMode="auto">
              <a:xfrm>
                <a:off x="4691942" y="4021418"/>
                <a:ext cx="1482725" cy="487363"/>
                <a:chOff x="552" y="3433"/>
                <a:chExt cx="2061" cy="395"/>
              </a:xfrm>
            </p:grpSpPr>
            <p:sp>
              <p:nvSpPr>
                <p:cNvPr id="16" name="AutoShape 15"/>
                <p:cNvSpPr>
                  <a:spLocks noChangeArrowheads="1"/>
                </p:cNvSpPr>
                <p:nvPr/>
              </p:nvSpPr>
              <p:spPr bwMode="auto">
                <a:xfrm>
                  <a:off x="552" y="3433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7" name="AutoShape 16"/>
                <p:cNvSpPr>
                  <a:spLocks noChangeArrowheads="1"/>
                </p:cNvSpPr>
                <p:nvPr/>
              </p:nvSpPr>
              <p:spPr bwMode="auto">
                <a:xfrm>
                  <a:off x="707" y="3456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未來三個月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  <p:grpSp>
            <p:nvGrpSpPr>
              <p:cNvPr id="13" name="Group 14"/>
              <p:cNvGrpSpPr>
                <a:grpSpLocks/>
              </p:cNvGrpSpPr>
              <p:nvPr/>
            </p:nvGrpSpPr>
            <p:grpSpPr bwMode="auto">
              <a:xfrm>
                <a:off x="6395878" y="4018434"/>
                <a:ext cx="1482725" cy="487362"/>
                <a:chOff x="32" y="3419"/>
                <a:chExt cx="2061" cy="395"/>
              </a:xfrm>
            </p:grpSpPr>
            <p:sp>
              <p:nvSpPr>
                <p:cNvPr id="14" name="AutoShape 15"/>
                <p:cNvSpPr>
                  <a:spLocks noChangeArrowheads="1"/>
                </p:cNvSpPr>
                <p:nvPr/>
              </p:nvSpPr>
              <p:spPr bwMode="auto">
                <a:xfrm>
                  <a:off x="32" y="3419"/>
                  <a:ext cx="2061" cy="39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rgbClr val="000080"/>
                    </a:gs>
                    <a:gs pos="50000">
                      <a:srgbClr val="6666FF"/>
                    </a:gs>
                    <a:gs pos="100000">
                      <a:srgbClr val="000080"/>
                    </a:gs>
                  </a:gsLst>
                  <a:lin ang="189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FontTx/>
                    <a:buNone/>
                  </a:pPr>
                  <a:endParaRPr lang="zh-TW" altLang="en-US" sz="1600" b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AutoShape 16"/>
                <p:cNvSpPr>
                  <a:spLocks noChangeArrowheads="1"/>
                </p:cNvSpPr>
                <p:nvPr/>
              </p:nvSpPr>
              <p:spPr bwMode="auto">
                <a:xfrm>
                  <a:off x="168" y="3442"/>
                  <a:ext cx="1751" cy="3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7F7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lr>
                      <a:srgbClr val="00B0F0"/>
                    </a:buClr>
                    <a:buChar char="•"/>
                    <a:defRPr kumimoji="1" sz="2800" b="1">
                      <a:solidFill>
                        <a:srgbClr val="47CFFF"/>
                      </a:solidFill>
                      <a:latin typeface="微軟正黑體" pitchFamily="34" charset="-120"/>
                      <a:ea typeface="微軟正黑體" pitchFamily="34" charset="-12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rgbClr val="FFC000"/>
                    </a:buClr>
                    <a:buFont typeface="Times New Roman" pitchFamily="18" charset="0"/>
                    <a:buChar char="▪"/>
                    <a:defRPr kumimoji="1" sz="2400">
                      <a:solidFill>
                        <a:srgbClr val="FFC000"/>
                      </a:solidFill>
                      <a:latin typeface="微軟正黑體" pitchFamily="34" charset="-120"/>
                      <a:ea typeface="微軟正黑體" pitchFamily="34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bg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defRPr>
                  </a:lvl9pPr>
                </a:lstStyle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未來六個月</a:t>
                  </a:r>
                  <a:endParaRPr lang="en-US" altLang="zh-TW" sz="1200" dirty="0">
                    <a:solidFill>
                      <a:schemeClr val="tx1"/>
                    </a:solidFill>
                  </a:endParaRPr>
                </a:p>
                <a:p>
                  <a:pPr algn="ctr" eaLnBrk="1" hangingPunct="1">
                    <a:lnSpc>
                      <a:spcPts val="1700"/>
                    </a:lnSpc>
                    <a:spcBef>
                      <a:spcPct val="0"/>
                    </a:spcBef>
                    <a:buClrTx/>
                    <a:buFontTx/>
                    <a:buNone/>
                  </a:pPr>
                  <a:r>
                    <a:rPr lang="zh-TW" altLang="en-US" sz="1200" dirty="0">
                      <a:solidFill>
                        <a:schemeClr val="tx1"/>
                      </a:solidFill>
                    </a:rPr>
                    <a:t>部門產能效率分析</a:t>
                  </a:r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066178" y="2100228"/>
            <a:ext cx="4921200" cy="4067291"/>
            <a:chOff x="572172" y="165470"/>
            <a:chExt cx="7872271" cy="6499999"/>
          </a:xfrm>
        </p:grpSpPr>
        <p:sp>
          <p:nvSpPr>
            <p:cNvPr id="94" name="橢圓 93"/>
            <p:cNvSpPr/>
            <p:nvPr/>
          </p:nvSpPr>
          <p:spPr bwMode="auto">
            <a:xfrm>
              <a:off x="572172" y="165470"/>
              <a:ext cx="7872271" cy="6499999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36000">
                  <a:schemeClr val="bg1"/>
                </a:gs>
                <a:gs pos="65000">
                  <a:schemeClr val="accent1">
                    <a:tint val="23500"/>
                    <a:satMod val="160000"/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zh-TW" altLang="en-US"/>
            </a:p>
          </p:txBody>
        </p:sp>
        <p:sp>
          <p:nvSpPr>
            <p:cNvPr id="100" name="橢圓 99"/>
            <p:cNvSpPr/>
            <p:nvPr/>
          </p:nvSpPr>
          <p:spPr bwMode="auto">
            <a:xfrm>
              <a:off x="2663930" y="1573411"/>
              <a:ext cx="3770347" cy="3655807"/>
            </a:xfrm>
            <a:prstGeom prst="ellipse">
              <a:avLst/>
            </a:prstGeom>
            <a:gradFill flip="none" rotWithShape="1">
              <a:gsLst>
                <a:gs pos="0">
                  <a:srgbClr val="EF7011"/>
                </a:gs>
                <a:gs pos="47000">
                  <a:srgbClr val="FF9900"/>
                </a:gs>
                <a:gs pos="100000">
                  <a:srgbClr val="FFC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63500" sx="104000" sy="104000" algn="ctr" rotWithShape="0">
                <a:prstClr val="black">
                  <a:alpha val="39000"/>
                </a:prstClr>
              </a:outerShdw>
              <a:softEdge rad="0"/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01" name="橢圓 100"/>
            <p:cNvSpPr/>
            <p:nvPr/>
          </p:nvSpPr>
          <p:spPr bwMode="auto">
            <a:xfrm>
              <a:off x="3384550" y="2293938"/>
              <a:ext cx="2263775" cy="2195512"/>
            </a:xfrm>
            <a:prstGeom prst="ellipse">
              <a:avLst/>
            </a:prstGeom>
            <a:solidFill>
              <a:srgbClr val="FF66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154" name="圖片 329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5037" y="2263774"/>
              <a:ext cx="3990976" cy="2008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38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核心三、核心技術研發</a:t>
            </a:r>
          </a:p>
        </p:txBody>
      </p:sp>
      <p:sp>
        <p:nvSpPr>
          <p:cNvPr id="10" name="內容版面配置區 9"/>
          <p:cNvSpPr>
            <a:spLocks noGrp="1"/>
          </p:cNvSpPr>
          <p:nvPr>
            <p:ph idx="1"/>
          </p:nvPr>
        </p:nvSpPr>
        <p:spPr>
          <a:xfrm>
            <a:off x="245488" y="1108075"/>
            <a:ext cx="8640000" cy="115184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滿足各式創新開發應用、</a:t>
            </a:r>
            <a:r>
              <a:rPr lang="en-US" altLang="zh-TW" dirty="0"/>
              <a:t>SaaS</a:t>
            </a:r>
            <a:r>
              <a:rPr lang="zh-TW" altLang="en-US" dirty="0"/>
              <a:t>雲端服務，及大數據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分析儲存之需求</a:t>
            </a:r>
          </a:p>
        </p:txBody>
      </p:sp>
      <p:sp>
        <p:nvSpPr>
          <p:cNvPr id="1638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FF35B8-C964-4A23-AEEC-52C61B5BA613}" type="slidenum">
              <a:rPr lang="en-US" altLang="zh-TW" sz="1400" b="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zh-TW" sz="1400" b="0">
              <a:solidFill>
                <a:schemeClr val="bg1"/>
              </a:solidFill>
            </a:endParaRPr>
          </a:p>
        </p:txBody>
      </p:sp>
      <p:sp>
        <p:nvSpPr>
          <p:cNvPr id="161" name="梯形 160"/>
          <p:cNvSpPr/>
          <p:nvPr/>
        </p:nvSpPr>
        <p:spPr>
          <a:xfrm rot="10800000">
            <a:off x="3454735" y="1398858"/>
            <a:ext cx="2171644" cy="2033231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4" name="群組 3"/>
          <p:cNvGrpSpPr/>
          <p:nvPr/>
        </p:nvGrpSpPr>
        <p:grpSpPr>
          <a:xfrm>
            <a:off x="4112701" y="1653258"/>
            <a:ext cx="896214" cy="1744332"/>
            <a:chOff x="4124576" y="1493763"/>
            <a:chExt cx="896214" cy="1744332"/>
          </a:xfrm>
        </p:grpSpPr>
        <p:sp>
          <p:nvSpPr>
            <p:cNvPr id="160" name="向下箭號 159"/>
            <p:cNvSpPr/>
            <p:nvPr/>
          </p:nvSpPr>
          <p:spPr>
            <a:xfrm rot="10800000">
              <a:off x="4410152" y="2848708"/>
              <a:ext cx="302315" cy="389387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4124576" y="1493763"/>
              <a:ext cx="896214" cy="1326786"/>
              <a:chOff x="4124576" y="1493763"/>
              <a:chExt cx="896214" cy="1326786"/>
            </a:xfrm>
          </p:grpSpPr>
          <p:grpSp>
            <p:nvGrpSpPr>
              <p:cNvPr id="166" name="群組 165"/>
              <p:cNvGrpSpPr/>
              <p:nvPr/>
            </p:nvGrpSpPr>
            <p:grpSpPr>
              <a:xfrm>
                <a:off x="4124576" y="1493763"/>
                <a:ext cx="896214" cy="933570"/>
                <a:chOff x="3243437" y="-2319465"/>
                <a:chExt cx="1826533" cy="1902659"/>
              </a:xfrm>
            </p:grpSpPr>
            <p:sp>
              <p:nvSpPr>
                <p:cNvPr id="167" name="橢圓 166"/>
                <p:cNvSpPr/>
                <p:nvPr/>
              </p:nvSpPr>
              <p:spPr bwMode="auto">
                <a:xfrm>
                  <a:off x="3243437" y="-2112528"/>
                  <a:ext cx="1826533" cy="1648044"/>
                </a:xfrm>
                <a:prstGeom prst="ellipse">
                  <a:avLst/>
                </a:prstGeom>
                <a:solidFill>
                  <a:schemeClr val="bg1"/>
                </a:solidFill>
                <a:ln/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TW" altLang="en-US" sz="11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pic>
              <p:nvPicPr>
                <p:cNvPr id="168" name="Picture 12" descr="D:\earth.jpg"/>
                <p:cNvPicPr>
                  <a:picLocks noChangeAspect="1" noChangeArrowheads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88479" y="-2319465"/>
                  <a:ext cx="1463922" cy="1471262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69" name="矩形 168"/>
                <p:cNvSpPr/>
                <p:nvPr/>
              </p:nvSpPr>
              <p:spPr bwMode="auto">
                <a:xfrm>
                  <a:off x="3347989" y="-1997541"/>
                  <a:ext cx="1562285" cy="689989"/>
                </a:xfrm>
                <a:prstGeom prst="rect">
                  <a:avLst/>
                </a:prstGeom>
                <a:noFill/>
                <a:scene3d>
                  <a:camera prst="isometricOffAxis1Right"/>
                  <a:lightRig rig="threePt" dir="t"/>
                </a:scene3d>
              </p:spPr>
              <p:txBody>
                <a:bodyPr wrap="none">
                  <a:spAutoFit/>
                  <a:scene3d>
                    <a:camera prst="orthographicFront"/>
                    <a:lightRig rig="brightRoom" dir="t"/>
                  </a:scene3d>
                  <a:sp3d contourW="6350" prstMaterial="plastic">
                    <a:bevelT w="20320" h="20320" prst="angle"/>
                    <a:contourClr>
                      <a:schemeClr val="accent1">
                        <a:tint val="100000"/>
                        <a:shade val="100000"/>
                        <a:hueMod val="100000"/>
                        <a:satMod val="100000"/>
                      </a:schemeClr>
                    </a:contourClr>
                  </a:sp3d>
                </a:bodyPr>
                <a:lstStyle/>
                <a:p>
                  <a:pPr algn="ctr">
                    <a:defRPr/>
                  </a:pPr>
                  <a:r>
                    <a:rPr lang="en-US" altLang="zh-TW" sz="1600" b="1" cap="all" dirty="0">
                      <a:ln/>
                      <a:solidFill>
                        <a:srgbClr val="0070C0"/>
                      </a:solidFill>
                      <a:effectLst>
                        <a:outerShdw blurRad="19685" dist="12700" dir="5400000" algn="tl" rotWithShape="0">
                          <a:schemeClr val="accent1">
                            <a:satMod val="130000"/>
                            <a:alpha val="60000"/>
                          </a:schemeClr>
                        </a:outerShdw>
                      </a:effectLst>
                      <a:latin typeface="Arial" panose="020B0604020202020204" pitchFamily="34" charset="0"/>
                    </a:rPr>
                    <a:t>WWW</a:t>
                  </a:r>
                  <a:endParaRPr lang="zh-TW" altLang="en-US" sz="1600" b="1" cap="all" dirty="0">
                    <a:ln/>
                    <a:solidFill>
                      <a:srgbClr val="0070C0"/>
                    </a:solidFill>
                    <a:effectLst>
                      <a:outerShdw blurRad="19685" dist="12700" dir="5400000" algn="tl" rotWithShape="0">
                        <a:schemeClr val="accent1">
                          <a:satMod val="130000"/>
                          <a:alpha val="60000"/>
                        </a:schemeClr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文字方塊 134"/>
                <p:cNvSpPr txBox="1">
                  <a:spLocks noChangeArrowheads="1"/>
                </p:cNvSpPr>
                <p:nvPr/>
              </p:nvSpPr>
              <p:spPr bwMode="auto">
                <a:xfrm>
                  <a:off x="3430600" y="-1232249"/>
                  <a:ext cx="1421801" cy="81544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pPr algn="ctr"/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網站營運</a:t>
                  </a:r>
                  <a:r>
                    <a:rPr lang="en-US" altLang="zh-TW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/>
                  </a:r>
                  <a:br>
                    <a:rPr lang="en-US" altLang="zh-TW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</a:br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系統</a:t>
                  </a:r>
                </a:p>
              </p:txBody>
            </p:sp>
          </p:grpSp>
          <p:sp>
            <p:nvSpPr>
              <p:cNvPr id="171" name="文字方塊 148"/>
              <p:cNvSpPr txBox="1">
                <a:spLocks noChangeArrowheads="1"/>
              </p:cNvSpPr>
              <p:nvPr/>
            </p:nvSpPr>
            <p:spPr bwMode="auto">
              <a:xfrm>
                <a:off x="4249555" y="2420439"/>
                <a:ext cx="600466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altLang="zh-TW" sz="1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itchFamily="2" charset="2"/>
                  </a:rPr>
                  <a:t>B2B</a:t>
                </a:r>
              </a:p>
              <a:p>
                <a:pPr marL="171450" indent="-171450" algn="ctr">
                  <a:buFont typeface="Arial" panose="020B0604020202020204" pitchFamily="34" charset="0"/>
                  <a:buChar char="•"/>
                </a:pPr>
                <a:r>
                  <a:rPr lang="en-US" altLang="zh-TW" sz="1000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  <a:sym typeface="Wingdings" pitchFamily="2" charset="2"/>
                  </a:rPr>
                  <a:t>B2C</a:t>
                </a:r>
                <a:endPara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</p:grpSp>
      <p:sp>
        <p:nvSpPr>
          <p:cNvPr id="186" name="梯形 185"/>
          <p:cNvSpPr/>
          <p:nvPr/>
        </p:nvSpPr>
        <p:spPr bwMode="auto">
          <a:xfrm rot="13942423">
            <a:off x="5000149" y="1742189"/>
            <a:ext cx="1920914" cy="2393887"/>
          </a:xfrm>
          <a:prstGeom prst="trapezoid">
            <a:avLst/>
          </a:prstGeom>
          <a:gradFill flip="none" rotWithShape="1">
            <a:gsLst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100000">
                <a:schemeClr val="accent1">
                  <a:alpha val="0"/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000" dirty="0"/>
          </a:p>
        </p:txBody>
      </p:sp>
      <p:grpSp>
        <p:nvGrpSpPr>
          <p:cNvPr id="5" name="群組 4"/>
          <p:cNvGrpSpPr/>
          <p:nvPr/>
        </p:nvGrpSpPr>
        <p:grpSpPr>
          <a:xfrm>
            <a:off x="5071556" y="2191959"/>
            <a:ext cx="1754351" cy="1483526"/>
            <a:chOff x="5083431" y="2032464"/>
            <a:chExt cx="1754351" cy="1483526"/>
          </a:xfrm>
        </p:grpSpPr>
        <p:grpSp>
          <p:nvGrpSpPr>
            <p:cNvPr id="187" name="群組 119"/>
            <p:cNvGrpSpPr>
              <a:grpSpLocks/>
            </p:cNvGrpSpPr>
            <p:nvPr/>
          </p:nvGrpSpPr>
          <p:grpSpPr bwMode="auto">
            <a:xfrm>
              <a:off x="5936316" y="2032464"/>
              <a:ext cx="901466" cy="789361"/>
              <a:chOff x="5740980" y="810028"/>
              <a:chExt cx="1506713" cy="1319260"/>
            </a:xfrm>
          </p:grpSpPr>
          <p:sp>
            <p:nvSpPr>
              <p:cNvPr id="188" name="橢圓 187"/>
              <p:cNvSpPr/>
              <p:nvPr/>
            </p:nvSpPr>
            <p:spPr>
              <a:xfrm>
                <a:off x="5740980" y="810028"/>
                <a:ext cx="1460970" cy="131926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189" name="群組 3"/>
              <p:cNvGrpSpPr>
                <a:grpSpLocks/>
              </p:cNvGrpSpPr>
              <p:nvPr>
                <p:custDataLst>
                  <p:tags r:id="rId1"/>
                </p:custDataLst>
              </p:nvPr>
            </p:nvGrpSpPr>
            <p:grpSpPr bwMode="auto">
              <a:xfrm>
                <a:off x="5846914" y="846312"/>
                <a:ext cx="1230633" cy="963897"/>
                <a:chOff x="4376713" y="1925891"/>
                <a:chExt cx="2031642" cy="1231900"/>
              </a:xfrm>
            </p:grpSpPr>
            <p:pic>
              <p:nvPicPr>
                <p:cNvPr id="191" name="Picture 197" descr="雲6"/>
                <p:cNvPicPr>
                  <a:picLocks noChangeAspect="1" noChangeArrowheads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8824" y="1925891"/>
                  <a:ext cx="1916113" cy="12319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192" name="Group 67"/>
                <p:cNvGrpSpPr>
                  <a:grpSpLocks/>
                </p:cNvGrpSpPr>
                <p:nvPr/>
              </p:nvGrpSpPr>
              <p:grpSpPr bwMode="auto">
                <a:xfrm>
                  <a:off x="4677091" y="2001761"/>
                  <a:ext cx="1328880" cy="713480"/>
                  <a:chOff x="1959" y="2456"/>
                  <a:chExt cx="803" cy="467"/>
                </a:xfrm>
              </p:grpSpPr>
              <p:pic>
                <p:nvPicPr>
                  <p:cNvPr id="195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59" y="2456"/>
                    <a:ext cx="230" cy="4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6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120" y="2471"/>
                    <a:ext cx="230" cy="4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7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335" y="2471"/>
                    <a:ext cx="230" cy="45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98" name="Picture 82" descr="電腦7"/>
                  <p:cNvPicPr>
                    <a:picLocks noChangeAspect="1" noChangeArrowheads="1"/>
                  </p:cNvPicPr>
                  <p:nvPr/>
                </p:nvPicPr>
                <p:blipFill>
                  <a:blip r:embed="rId7" cstate="email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532" y="2471"/>
                    <a:ext cx="230" cy="45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93" name="Picture 26" descr="db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2656" y="2354645"/>
                  <a:ext cx="498811" cy="34448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4376713" y="2528677"/>
                  <a:ext cx="2031642" cy="493058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prstShdw prst="shdw17" dist="17961" dir="2700000">
                    <a:schemeClr val="accent1">
                      <a:gamma/>
                      <a:shade val="60000"/>
                      <a:invGamma/>
                      <a:alpha val="50000"/>
                    </a:schemeClr>
                  </a:prstShdw>
                </a:effectLst>
                <a:extLst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90000"/>
                    </a:lnSpc>
                    <a:defRPr/>
                  </a:pPr>
                  <a:r>
                    <a:rPr lang="en-US" altLang="zh-TW" sz="1000" b="1" dirty="0" err="1">
                      <a:solidFill>
                        <a:schemeClr val="tx1"/>
                      </a:solidFill>
                      <a:latin typeface="Calibri" pitchFamily="34" charset="0"/>
                      <a:ea typeface="微軟正黑體" pitchFamily="34" charset="-120"/>
                    </a:rPr>
                    <a:t>CloudDB</a:t>
                  </a:r>
                  <a:endParaRPr lang="zh-TW" altLang="en-US" sz="1000" b="1" dirty="0">
                    <a:solidFill>
                      <a:schemeClr val="tx1"/>
                    </a:solidFill>
                    <a:latin typeface="Calibri" pitchFamily="34" charset="0"/>
                    <a:ea typeface="微軟正黑體" pitchFamily="34" charset="-120"/>
                  </a:endParaRPr>
                </a:p>
              </p:txBody>
            </p:sp>
          </p:grpSp>
          <p:sp>
            <p:nvSpPr>
              <p:cNvPr id="190" name="文字方塊 198"/>
              <p:cNvSpPr txBox="1">
                <a:spLocks noChangeArrowheads="1"/>
              </p:cNvSpPr>
              <p:nvPr/>
            </p:nvSpPr>
            <p:spPr bwMode="auto">
              <a:xfrm>
                <a:off x="5813751" y="1611828"/>
                <a:ext cx="1433942" cy="4115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雲端資料庫 </a:t>
                </a:r>
              </a:p>
            </p:txBody>
          </p:sp>
        </p:grpSp>
        <p:sp>
          <p:nvSpPr>
            <p:cNvPr id="199" name="向下箭號 198"/>
            <p:cNvSpPr/>
            <p:nvPr/>
          </p:nvSpPr>
          <p:spPr>
            <a:xfrm rot="13500000">
              <a:off x="5128387" y="3156346"/>
              <a:ext cx="314688" cy="404599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bg1"/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00"/>
            </a:p>
          </p:txBody>
        </p:sp>
        <p:sp>
          <p:nvSpPr>
            <p:cNvPr id="200" name="文字方塊 120"/>
            <p:cNvSpPr txBox="1">
              <a:spLocks noChangeArrowheads="1"/>
            </p:cNvSpPr>
            <p:nvPr/>
          </p:nvSpPr>
          <p:spPr bwMode="auto">
            <a:xfrm>
              <a:off x="5374920" y="2673465"/>
              <a:ext cx="830195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私有雲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公有雲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混合雲</a:t>
              </a:r>
            </a:p>
          </p:txBody>
        </p:sp>
      </p:grpSp>
      <p:sp>
        <p:nvSpPr>
          <p:cNvPr id="211" name="梯形 210"/>
          <p:cNvSpPr/>
          <p:nvPr/>
        </p:nvSpPr>
        <p:spPr>
          <a:xfrm rot="16200000">
            <a:off x="5668201" y="2835051"/>
            <a:ext cx="1727359" cy="2584884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6" name="群組 5"/>
          <p:cNvGrpSpPr/>
          <p:nvPr/>
        </p:nvGrpSpPr>
        <p:grpSpPr>
          <a:xfrm>
            <a:off x="5335708" y="3555863"/>
            <a:ext cx="2711404" cy="1169551"/>
            <a:chOff x="5347583" y="3396368"/>
            <a:chExt cx="2711404" cy="1169551"/>
          </a:xfrm>
        </p:grpSpPr>
        <p:grpSp>
          <p:nvGrpSpPr>
            <p:cNvPr id="201" name="群組 121"/>
            <p:cNvGrpSpPr>
              <a:grpSpLocks/>
            </p:cNvGrpSpPr>
            <p:nvPr/>
          </p:nvGrpSpPr>
          <p:grpSpPr bwMode="auto">
            <a:xfrm>
              <a:off x="6997356" y="3590406"/>
              <a:ext cx="1061631" cy="786865"/>
              <a:chOff x="6664281" y="2581581"/>
              <a:chExt cx="2647178" cy="2216848"/>
            </a:xfrm>
          </p:grpSpPr>
          <p:pic>
            <p:nvPicPr>
              <p:cNvPr id="202" name="Picture 5" descr="D:\eric\簡報用圖庫\雲7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64281" y="2581581"/>
                <a:ext cx="2647178" cy="2216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3" name="群組 189"/>
              <p:cNvGrpSpPr>
                <a:grpSpLocks/>
              </p:cNvGrpSpPr>
              <p:nvPr/>
            </p:nvGrpSpPr>
            <p:grpSpPr bwMode="auto">
              <a:xfrm>
                <a:off x="6880313" y="2974103"/>
                <a:ext cx="2132332" cy="1454092"/>
                <a:chOff x="6619085" y="2782127"/>
                <a:chExt cx="2132332" cy="1454092"/>
              </a:xfrm>
            </p:grpSpPr>
            <p:pic>
              <p:nvPicPr>
                <p:cNvPr id="204" name="Picture 3" descr="D:\BigData_2267x1146_trasparent2.png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19085" y="2886094"/>
                  <a:ext cx="1659096" cy="8361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5" name="文字方塊 191"/>
                <p:cNvSpPr txBox="1">
                  <a:spLocks noChangeArrowheads="1"/>
                </p:cNvSpPr>
                <p:nvPr/>
              </p:nvSpPr>
              <p:spPr bwMode="auto">
                <a:xfrm>
                  <a:off x="6692116" y="3542537"/>
                  <a:ext cx="2059301" cy="6936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1pPr>
                  <a:lvl2pPr marL="742950" indent="-28575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2pPr>
                  <a:lvl3pPr marL="11430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3pPr>
                  <a:lvl4pPr marL="16002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4pPr>
                  <a:lvl5pPr marL="2057400" indent="-228600"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bg1"/>
                      </a:solidFill>
                      <a:latin typeface="Arial" charset="0"/>
                      <a:ea typeface="標楷體" pitchFamily="65" charset="-120"/>
                    </a:defRPr>
                  </a:lvl9pPr>
                </a:lstStyle>
                <a:p>
                  <a:r>
                    <a:rPr lang="zh-TW" altLang="en-US" sz="1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巨量資料庫</a:t>
                  </a:r>
                </a:p>
              </p:txBody>
            </p:sp>
            <p:pic>
              <p:nvPicPr>
                <p:cNvPr id="206" name="Picture 44" descr="資料庫1"/>
                <p:cNvPicPr>
                  <a:picLocks noChangeAspect="1" noChangeArrowheads="1"/>
                </p:cNvPicPr>
                <p:nvPr/>
              </p:nvPicPr>
              <p:blipFill>
                <a:blip r:embed="rId11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-2383"/>
                <a:stretch>
                  <a:fillRect/>
                </a:stretch>
              </p:blipFill>
              <p:spPr bwMode="auto">
                <a:xfrm>
                  <a:off x="7755585" y="2782127"/>
                  <a:ext cx="539302" cy="7716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7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20549" y="3136080"/>
                  <a:ext cx="409877" cy="632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8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223359" y="3136080"/>
                  <a:ext cx="409876" cy="6326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09" name="Picture 8" descr="D:\Project\簡報用圖庫\資料庫4.png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48118" y="3245057"/>
                  <a:ext cx="409877" cy="63267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10" name="向下箭號 209"/>
            <p:cNvSpPr/>
            <p:nvPr/>
          </p:nvSpPr>
          <p:spPr>
            <a:xfrm rot="16200000">
              <a:off x="5390618" y="3785914"/>
              <a:ext cx="298841" cy="384912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12" name="文字方塊 149"/>
            <p:cNvSpPr txBox="1">
              <a:spLocks noChangeArrowheads="1"/>
            </p:cNvSpPr>
            <p:nvPr/>
          </p:nvSpPr>
          <p:spPr bwMode="auto">
            <a:xfrm>
              <a:off x="5721370" y="3396368"/>
              <a:ext cx="1701041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177800" indent="-1778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輿情分析系統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食品產業巨量資料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分析平台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市場分析、交易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監控系統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環保巨量資料共享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平台</a:t>
              </a:r>
            </a:p>
          </p:txBody>
        </p:sp>
      </p:grpSp>
      <p:sp>
        <p:nvSpPr>
          <p:cNvPr id="214" name="梯形 213"/>
          <p:cNvSpPr/>
          <p:nvPr/>
        </p:nvSpPr>
        <p:spPr bwMode="auto">
          <a:xfrm rot="18427981">
            <a:off x="5116830" y="4103525"/>
            <a:ext cx="1895902" cy="2696370"/>
          </a:xfrm>
          <a:prstGeom prst="trapezoid">
            <a:avLst>
              <a:gd name="adj" fmla="val 27503"/>
            </a:avLst>
          </a:prstGeom>
          <a:gradFill flip="none" rotWithShape="1">
            <a:gsLst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100000">
                <a:schemeClr val="accent1">
                  <a:alpha val="0"/>
                  <a:lumMod val="60000"/>
                  <a:lumOff val="4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7" name="群組 6"/>
          <p:cNvGrpSpPr/>
          <p:nvPr/>
        </p:nvGrpSpPr>
        <p:grpSpPr>
          <a:xfrm>
            <a:off x="5141784" y="4574053"/>
            <a:ext cx="2099249" cy="1710922"/>
            <a:chOff x="5153659" y="4414558"/>
            <a:chExt cx="2099249" cy="1710922"/>
          </a:xfrm>
        </p:grpSpPr>
        <p:grpSp>
          <p:nvGrpSpPr>
            <p:cNvPr id="215" name="群組 122"/>
            <p:cNvGrpSpPr>
              <a:grpSpLocks/>
            </p:cNvGrpSpPr>
            <p:nvPr/>
          </p:nvGrpSpPr>
          <p:grpSpPr bwMode="auto">
            <a:xfrm>
              <a:off x="6376968" y="5260746"/>
              <a:ext cx="875940" cy="864734"/>
              <a:chOff x="5933803" y="4176705"/>
              <a:chExt cx="1460492" cy="1441720"/>
            </a:xfrm>
          </p:grpSpPr>
          <p:sp>
            <p:nvSpPr>
              <p:cNvPr id="216" name="橢圓 215"/>
              <p:cNvSpPr/>
              <p:nvPr/>
            </p:nvSpPr>
            <p:spPr>
              <a:xfrm>
                <a:off x="5933803" y="4286868"/>
                <a:ext cx="1460492" cy="1319124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217" name="Picture 6" descr="D:\openbox.gif"/>
              <p:cNvPicPr>
                <a:picLocks noChangeAspect="1" noChangeArrowheads="1"/>
              </p:cNvPicPr>
              <p:nvPr/>
            </p:nvPicPr>
            <p:blipFill>
              <a:blip r:embed="rId1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92807" y="4290459"/>
                <a:ext cx="933053" cy="74247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8" name="Picture 44" descr="資料庫1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2383"/>
              <a:stretch>
                <a:fillRect/>
              </a:stretch>
            </p:blipFill>
            <p:spPr bwMode="auto">
              <a:xfrm>
                <a:off x="6478914" y="4176705"/>
                <a:ext cx="411558" cy="588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文字方塊 187"/>
              <p:cNvSpPr txBox="1">
                <a:spLocks noChangeArrowheads="1"/>
              </p:cNvSpPr>
              <p:nvPr/>
            </p:nvSpPr>
            <p:spPr bwMode="auto">
              <a:xfrm>
                <a:off x="6178396" y="4951345"/>
                <a:ext cx="1088348" cy="6670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en-US" altLang="zh-TW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Bundle </a:t>
                </a:r>
                <a:br>
                  <a:rPr lang="en-US" altLang="zh-TW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1000" b="1" dirty="0">
                    <a:solidFill>
                      <a:sysClr val="windowText" lastClr="000000"/>
                    </a:solidFill>
                    <a:latin typeface="微軟正黑體" pitchFamily="34" charset="-120"/>
                    <a:ea typeface="微軟正黑體" pitchFamily="34" charset="-120"/>
                  </a:rPr>
                  <a:t>系統 </a:t>
                </a:r>
              </a:p>
            </p:txBody>
          </p:sp>
        </p:grpSp>
        <p:sp>
          <p:nvSpPr>
            <p:cNvPr id="220" name="向下箭號 219"/>
            <p:cNvSpPr/>
            <p:nvPr/>
          </p:nvSpPr>
          <p:spPr>
            <a:xfrm rot="18900000">
              <a:off x="5153659" y="4414558"/>
              <a:ext cx="291324" cy="376097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1" name="文字方塊 123"/>
            <p:cNvSpPr txBox="1">
              <a:spLocks noChangeArrowheads="1"/>
            </p:cNvSpPr>
            <p:nvPr/>
          </p:nvSpPr>
          <p:spPr bwMode="auto">
            <a:xfrm>
              <a:off x="5334168" y="4702579"/>
              <a:ext cx="157174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1pPr>
              <a:lvl2pPr marL="742950" indent="-28575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2pPr>
              <a:lvl3pPr marL="11430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3pPr>
              <a:lvl4pPr marL="16002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4pPr>
              <a:lvl5pPr marL="2057400" indent="-228600"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bg1"/>
                  </a:solidFill>
                  <a:latin typeface="Arial" charset="0"/>
                  <a:ea typeface="標楷體" pitchFamily="65" charset="-120"/>
                </a:defRPr>
              </a:lvl9pPr>
            </a:lstStyle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網路監視系統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店舗管理系統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FAX server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EDI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資料交換系統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加油站 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POS</a:t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23" name="梯形 222"/>
          <p:cNvSpPr/>
          <p:nvPr/>
        </p:nvSpPr>
        <p:spPr>
          <a:xfrm>
            <a:off x="3598540" y="4763371"/>
            <a:ext cx="1938496" cy="2251438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8" name="群組 7"/>
          <p:cNvGrpSpPr/>
          <p:nvPr/>
        </p:nvGrpSpPr>
        <p:grpSpPr>
          <a:xfrm>
            <a:off x="3995306" y="4895765"/>
            <a:ext cx="1136650" cy="1752770"/>
            <a:chOff x="4007181" y="4736270"/>
            <a:chExt cx="1136650" cy="1752770"/>
          </a:xfrm>
        </p:grpSpPr>
        <p:grpSp>
          <p:nvGrpSpPr>
            <p:cNvPr id="224" name="群組 144"/>
            <p:cNvGrpSpPr>
              <a:grpSpLocks/>
            </p:cNvGrpSpPr>
            <p:nvPr/>
          </p:nvGrpSpPr>
          <p:grpSpPr bwMode="auto">
            <a:xfrm>
              <a:off x="4185108" y="5533975"/>
              <a:ext cx="820400" cy="955065"/>
              <a:chOff x="3416412" y="5057384"/>
              <a:chExt cx="1462080" cy="1701970"/>
            </a:xfrm>
          </p:grpSpPr>
          <p:sp>
            <p:nvSpPr>
              <p:cNvPr id="225" name="橢圓 224"/>
              <p:cNvSpPr/>
              <p:nvPr/>
            </p:nvSpPr>
            <p:spPr>
              <a:xfrm>
                <a:off x="3416412" y="5368898"/>
                <a:ext cx="1462080" cy="1319125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26" name="文字方塊 164"/>
              <p:cNvSpPr txBox="1">
                <a:spLocks noChangeArrowheads="1"/>
              </p:cNvSpPr>
              <p:nvPr/>
            </p:nvSpPr>
            <p:spPr bwMode="auto">
              <a:xfrm>
                <a:off x="3482690" y="6046340"/>
                <a:ext cx="1311007" cy="713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pPr algn="ctr"/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手持設備</a:t>
                </a:r>
                <a:r>
                  <a:rPr lang="en-US" altLang="zh-TW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/>
                </a:r>
                <a:br>
                  <a:rPr lang="en-US" altLang="zh-TW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</a:br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同步</a:t>
                </a:r>
              </a:p>
            </p:txBody>
          </p:sp>
          <p:pic>
            <p:nvPicPr>
              <p:cNvPr id="227" name="Picture 7" descr="D:\mobile.gif"/>
              <p:cNvPicPr>
                <a:picLocks noChangeAspect="1" noChangeArrowheads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92136" y="5057384"/>
                <a:ext cx="1061209" cy="108963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8" name="向下箭號 227"/>
            <p:cNvSpPr/>
            <p:nvPr/>
          </p:nvSpPr>
          <p:spPr>
            <a:xfrm>
              <a:off x="4438123" y="4736270"/>
              <a:ext cx="283080" cy="365454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9" name="文字方塊 228"/>
            <p:cNvSpPr txBox="1"/>
            <p:nvPr/>
          </p:nvSpPr>
          <p:spPr bwMode="auto">
            <a:xfrm>
              <a:off x="4007181" y="5168793"/>
              <a:ext cx="1136650" cy="4001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  <a:defRPr/>
              </a:pPr>
              <a:r>
                <a:rPr lang="en-US" altLang="zh-TW" sz="1000" dirty="0" err="1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/>
                </a:rPr>
                <a:t>Dmsync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資料同步系統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sym typeface="Wingdings"/>
                </a:rPr>
                <a:t>   </a:t>
              </a:r>
              <a:endParaRPr lang="zh-TW" altLang="en-US" sz="1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31" name="梯形 230"/>
          <p:cNvSpPr/>
          <p:nvPr/>
        </p:nvSpPr>
        <p:spPr bwMode="auto">
          <a:xfrm rot="2700000">
            <a:off x="2109008" y="4054533"/>
            <a:ext cx="2135432" cy="2778763"/>
          </a:xfrm>
          <a:prstGeom prst="trapezoid">
            <a:avLst>
              <a:gd name="adj" fmla="val 26438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230" name="群組 229"/>
          <p:cNvGrpSpPr/>
          <p:nvPr/>
        </p:nvGrpSpPr>
        <p:grpSpPr>
          <a:xfrm>
            <a:off x="2047063" y="4619127"/>
            <a:ext cx="2004109" cy="1648304"/>
            <a:chOff x="1964334" y="4371246"/>
            <a:chExt cx="2004109" cy="1648304"/>
          </a:xfrm>
        </p:grpSpPr>
        <p:grpSp>
          <p:nvGrpSpPr>
            <p:cNvPr id="9" name="群組 8"/>
            <p:cNvGrpSpPr/>
            <p:nvPr/>
          </p:nvGrpSpPr>
          <p:grpSpPr>
            <a:xfrm>
              <a:off x="1964334" y="5217299"/>
              <a:ext cx="864000" cy="802251"/>
              <a:chOff x="1932435" y="5238565"/>
              <a:chExt cx="864000" cy="802251"/>
            </a:xfrm>
          </p:grpSpPr>
          <p:sp>
            <p:nvSpPr>
              <p:cNvPr id="232" name="橢圓 231"/>
              <p:cNvSpPr/>
              <p:nvPr/>
            </p:nvSpPr>
            <p:spPr bwMode="auto">
              <a:xfrm>
                <a:off x="1932435" y="5248816"/>
                <a:ext cx="864000" cy="792000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33" name="文字方塊 132"/>
              <p:cNvSpPr txBox="1">
                <a:spLocks noChangeArrowheads="1"/>
              </p:cNvSpPr>
              <p:nvPr/>
            </p:nvSpPr>
            <p:spPr bwMode="auto">
              <a:xfrm>
                <a:off x="2079295" y="5781511"/>
                <a:ext cx="682980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製造業</a:t>
                </a:r>
              </a:p>
            </p:txBody>
          </p:sp>
          <p:pic>
            <p:nvPicPr>
              <p:cNvPr id="234" name="Picture 10" descr="D:\plants.gif"/>
              <p:cNvPicPr>
                <a:picLocks noChangeAspect="1" noChangeArrowheads="1"/>
              </p:cNvPicPr>
              <p:nvPr/>
            </p:nvPicPr>
            <p:blipFill>
              <a:blip r:embed="rId1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8120" y="5238565"/>
                <a:ext cx="690448" cy="52671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35" name="向下箭號 234"/>
            <p:cNvSpPr/>
            <p:nvPr/>
          </p:nvSpPr>
          <p:spPr>
            <a:xfrm rot="2700000">
              <a:off x="3614885" y="4343004"/>
              <a:ext cx="325316" cy="381800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22" name="文字方塊 221"/>
            <p:cNvSpPr txBox="1"/>
            <p:nvPr/>
          </p:nvSpPr>
          <p:spPr>
            <a:xfrm>
              <a:off x="2597042" y="4573432"/>
              <a:ext cx="1308371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EIP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ERP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庫存控制系統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會計、應付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/</a:t>
              </a: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應收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賬款系統</a:t>
              </a:r>
              <a:endParaRPr lang="zh-TW" altLang="en-US" sz="1000" dirty="0"/>
            </a:p>
          </p:txBody>
        </p:sp>
      </p:grpSp>
      <p:sp>
        <p:nvSpPr>
          <p:cNvPr id="239" name="梯形 238"/>
          <p:cNvSpPr/>
          <p:nvPr/>
        </p:nvSpPr>
        <p:spPr>
          <a:xfrm rot="5400000">
            <a:off x="1598340" y="2835805"/>
            <a:ext cx="2009504" cy="2615057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5">
                  <a:lumMod val="20000"/>
                  <a:lumOff val="80000"/>
                  <a:alpha val="0"/>
                </a:schemeClr>
              </a:gs>
              <a:gs pos="0">
                <a:schemeClr val="accent5">
                  <a:lumMod val="20000"/>
                  <a:lumOff val="80000"/>
                  <a:alpha val="0"/>
                </a:schemeClr>
              </a:gs>
              <a:gs pos="50000">
                <a:srgbClr val="0099CC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000" dirty="0"/>
          </a:p>
        </p:txBody>
      </p:sp>
      <p:grpSp>
        <p:nvGrpSpPr>
          <p:cNvPr id="237" name="群組 236"/>
          <p:cNvGrpSpPr/>
          <p:nvPr/>
        </p:nvGrpSpPr>
        <p:grpSpPr>
          <a:xfrm>
            <a:off x="1120967" y="3754192"/>
            <a:ext cx="2669690" cy="767346"/>
            <a:chOff x="1132842" y="3594697"/>
            <a:chExt cx="2669690" cy="767346"/>
          </a:xfrm>
        </p:grpSpPr>
        <p:grpSp>
          <p:nvGrpSpPr>
            <p:cNvPr id="240" name="群組 239"/>
            <p:cNvGrpSpPr/>
            <p:nvPr/>
          </p:nvGrpSpPr>
          <p:grpSpPr>
            <a:xfrm>
              <a:off x="1132842" y="3594697"/>
              <a:ext cx="850452" cy="767346"/>
              <a:chOff x="935038" y="2541588"/>
              <a:chExt cx="1462087" cy="1319212"/>
            </a:xfrm>
          </p:grpSpPr>
          <p:sp>
            <p:nvSpPr>
              <p:cNvPr id="241" name="橢圓 240"/>
              <p:cNvSpPr/>
              <p:nvPr/>
            </p:nvSpPr>
            <p:spPr bwMode="auto">
              <a:xfrm>
                <a:off x="935038" y="2541588"/>
                <a:ext cx="1462087" cy="13192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sz="1000" u="sng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42" name="文字方塊 130"/>
              <p:cNvSpPr txBox="1">
                <a:spLocks noChangeArrowheads="1"/>
              </p:cNvSpPr>
              <p:nvPr/>
            </p:nvSpPr>
            <p:spPr bwMode="auto">
              <a:xfrm>
                <a:off x="1184405" y="3406525"/>
                <a:ext cx="978883" cy="423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交通業</a:t>
                </a:r>
              </a:p>
            </p:txBody>
          </p:sp>
          <p:pic>
            <p:nvPicPr>
              <p:cNvPr id="243" name="Picture 9" descr="D:\bus2.gif"/>
              <p:cNvPicPr>
                <a:picLocks noChangeAspect="1" noChangeArrowheads="1"/>
              </p:cNvPicPr>
              <p:nvPr/>
            </p:nvPicPr>
            <p:blipFill>
              <a:blip r:embed="rId1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1014082" y="2833208"/>
                <a:ext cx="1289050" cy="5826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4" name="向下箭號 243"/>
            <p:cNvSpPr/>
            <p:nvPr/>
          </p:nvSpPr>
          <p:spPr>
            <a:xfrm rot="5400000">
              <a:off x="3458420" y="3765786"/>
              <a:ext cx="300795" cy="387429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sz="1000"/>
            </a:p>
          </p:txBody>
        </p:sp>
        <p:sp>
          <p:nvSpPr>
            <p:cNvPr id="236" name="文字方塊 235"/>
            <p:cNvSpPr txBox="1"/>
            <p:nvPr/>
          </p:nvSpPr>
          <p:spPr>
            <a:xfrm>
              <a:off x="1966263" y="3609028"/>
              <a:ext cx="15119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客運汽車管理系統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轉運站營運管理系統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站務營運資訊系統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旅客資訊管理系統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47" name="梯形 246"/>
          <p:cNvSpPr/>
          <p:nvPr/>
        </p:nvSpPr>
        <p:spPr bwMode="auto">
          <a:xfrm rot="7878133">
            <a:off x="1955023" y="1396340"/>
            <a:ext cx="2084393" cy="2712347"/>
          </a:xfrm>
          <a:prstGeom prst="trapezoid">
            <a:avLst>
              <a:gd name="adj" fmla="val 26590"/>
            </a:avLst>
          </a:prstGeom>
          <a:gradFill flip="none" rotWithShape="1">
            <a:gsLst>
              <a:gs pos="100000">
                <a:schemeClr val="accent1">
                  <a:lumMod val="60000"/>
                  <a:lumOff val="40000"/>
                  <a:alpha val="0"/>
                </a:schemeClr>
              </a:gs>
              <a:gs pos="0">
                <a:schemeClr val="accent1">
                  <a:tint val="66000"/>
                  <a:satMod val="160000"/>
                  <a:alpha val="0"/>
                  <a:lumMod val="60000"/>
                  <a:lumOff val="4000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/>
          </a:p>
        </p:txBody>
      </p:sp>
      <p:grpSp>
        <p:nvGrpSpPr>
          <p:cNvPr id="245" name="群組 244"/>
          <p:cNvGrpSpPr/>
          <p:nvPr/>
        </p:nvGrpSpPr>
        <p:grpSpPr>
          <a:xfrm>
            <a:off x="2058789" y="2088798"/>
            <a:ext cx="1954418" cy="1579998"/>
            <a:chOff x="2070664" y="2088798"/>
            <a:chExt cx="1954418" cy="1579998"/>
          </a:xfrm>
        </p:grpSpPr>
        <p:grpSp>
          <p:nvGrpSpPr>
            <p:cNvPr id="248" name="群組 247"/>
            <p:cNvGrpSpPr/>
            <p:nvPr/>
          </p:nvGrpSpPr>
          <p:grpSpPr>
            <a:xfrm>
              <a:off x="2070664" y="2088798"/>
              <a:ext cx="881130" cy="795890"/>
              <a:chOff x="1743075" y="769938"/>
              <a:chExt cx="1460500" cy="1319212"/>
            </a:xfrm>
          </p:grpSpPr>
          <p:sp>
            <p:nvSpPr>
              <p:cNvPr id="249" name="橢圓 248"/>
              <p:cNvSpPr/>
              <p:nvPr/>
            </p:nvSpPr>
            <p:spPr bwMode="auto">
              <a:xfrm>
                <a:off x="1743075" y="769938"/>
                <a:ext cx="1460500" cy="1319212"/>
              </a:xfrm>
              <a:prstGeom prst="ellipse">
                <a:avLst/>
              </a:prstGeom>
              <a:solidFill>
                <a:schemeClr val="bg1"/>
              </a:solidFill>
              <a:ln/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50" name="文字方塊 128"/>
              <p:cNvSpPr txBox="1">
                <a:spLocks noChangeArrowheads="1"/>
              </p:cNvSpPr>
              <p:nvPr/>
            </p:nvSpPr>
            <p:spPr bwMode="auto">
              <a:xfrm>
                <a:off x="1994988" y="1649619"/>
                <a:ext cx="943776" cy="4081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1pPr>
                <a:lvl2pPr marL="742950" indent="-28575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2pPr>
                <a:lvl3pPr marL="11430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3pPr>
                <a:lvl4pPr marL="16002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4pPr>
                <a:lvl5pPr marL="2057400" indent="-228600"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bg1"/>
                    </a:solidFill>
                    <a:latin typeface="Arial" charset="0"/>
                    <a:ea typeface="標楷體" pitchFamily="65" charset="-120"/>
                  </a:defRPr>
                </a:lvl9pPr>
              </a:lstStyle>
              <a:p>
                <a:r>
                  <a:rPr lang="zh-TW" altLang="en-US" sz="1000" b="1" dirty="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rPr>
                  <a:t>金融業</a:t>
                </a:r>
              </a:p>
            </p:txBody>
          </p:sp>
          <p:pic>
            <p:nvPicPr>
              <p:cNvPr id="251" name="Picture 11" descr="D:\banking.jpg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26400" y="926457"/>
                <a:ext cx="1343828" cy="89244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52" name="向下箭號 251"/>
            <p:cNvSpPr/>
            <p:nvPr/>
          </p:nvSpPr>
          <p:spPr>
            <a:xfrm rot="8100000">
              <a:off x="3720537" y="3275631"/>
              <a:ext cx="304545" cy="393165"/>
            </a:xfrm>
            <a:prstGeom prst="downArrow">
              <a:avLst>
                <a:gd name="adj1" fmla="val 50000"/>
                <a:gd name="adj2" fmla="val 65789"/>
              </a:avLst>
            </a:prstGeom>
            <a:gradFill flip="none" rotWithShape="1">
              <a:gsLst>
                <a:gs pos="0">
                  <a:schemeClr val="accent5">
                    <a:alpha val="0"/>
                  </a:schemeClr>
                </a:gs>
                <a:gs pos="50000">
                  <a:schemeClr val="bg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238" name="文字方塊 237"/>
            <p:cNvSpPr txBox="1"/>
            <p:nvPr/>
          </p:nvSpPr>
          <p:spPr>
            <a:xfrm>
              <a:off x="2801214" y="2673541"/>
              <a:ext cx="1127232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商業銀行支行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管理系統</a:t>
              </a:r>
              <a:endParaRPr lang="zh-TW" altLang="en-US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創投管理系統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印鑑管理</a:t>
              </a:r>
              <a: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/>
              </a:r>
              <a:br>
                <a:rPr lang="en-US" altLang="zh-TW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</a:br>
              <a:r>
                <a:rPr lang="zh-TW" altLang="en-US" sz="1000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  <a:sym typeface="Wingdings" pitchFamily="2" charset="2"/>
                </a:rPr>
                <a:t>系統</a:t>
              </a:r>
              <a:endParaRPr lang="en-US" altLang="zh-TW" sz="10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sym typeface="Wingdings" pitchFamily="2" charset="2"/>
              </a:endParaRPr>
            </a:p>
          </p:txBody>
        </p:sp>
      </p:grpSp>
      <p:pic>
        <p:nvPicPr>
          <p:cNvPr id="1026" name="Picture 2" descr="C:\Users\User\Desktop\未命名-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0164" y="2538750"/>
            <a:ext cx="3008003" cy="300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039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5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25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2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5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5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5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25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61" grpId="0" animBg="1"/>
      <p:bldP spid="186" grpId="0" animBg="1"/>
      <p:bldP spid="211" grpId="0" animBg="1"/>
      <p:bldP spid="214" grpId="0" animBg="1"/>
      <p:bldP spid="223" grpId="0" animBg="1"/>
      <p:bldP spid="231" grpId="0" animBg="1"/>
      <p:bldP spid="239" grpId="0" animBg="1"/>
      <p:bldP spid="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核心三、核心技術研發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zh-TW" altLang="en-US" dirty="0"/>
              <a:t>涵蓋通訊、網路管理及資料庫核心引擎</a:t>
            </a:r>
            <a:r>
              <a:rPr lang="en-US" altLang="zh-TW" dirty="0"/>
              <a:t>…</a:t>
            </a:r>
            <a:r>
              <a:rPr lang="zh-TW" altLang="en-US" dirty="0"/>
              <a:t>等的核心</a:t>
            </a: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/>
              <a:t>技術研發能量暨成果，探索了國內資訊服務廠商無人可及的核心奧秘。</a:t>
            </a:r>
          </a:p>
        </p:txBody>
      </p:sp>
      <p:sp>
        <p:nvSpPr>
          <p:cNvPr id="16388" name="投影片編號版面配置區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0FF35B8-C964-4A23-AEEC-52C61B5BA613}" type="slidenum">
              <a:rPr lang="en-US" altLang="zh-TW" sz="1400" b="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zh-TW" sz="1400" b="0">
              <a:solidFill>
                <a:schemeClr val="bg1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773" y="3884030"/>
            <a:ext cx="4265221" cy="23835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17" y="2564916"/>
            <a:ext cx="4265221" cy="24044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1100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/>
          <p:cNvGrpSpPr>
            <a:grpSpLocks/>
          </p:cNvGrpSpPr>
          <p:nvPr/>
        </p:nvGrpSpPr>
        <p:grpSpPr bwMode="auto">
          <a:xfrm>
            <a:off x="127375" y="1157484"/>
            <a:ext cx="8424863" cy="647700"/>
            <a:chOff x="323528" y="1275606"/>
            <a:chExt cx="8424936" cy="648072"/>
          </a:xfrm>
        </p:grpSpPr>
        <p:sp>
          <p:nvSpPr>
            <p:cNvPr id="8" name="圓角矩形 7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CCFF">
                    <a:shade val="30000"/>
                    <a:satMod val="115000"/>
                    <a:alpha val="0"/>
                  </a:srgbClr>
                </a:gs>
                <a:gs pos="56000">
                  <a:srgbClr val="2A53A6"/>
                </a:gs>
              </a:gsLst>
              <a:lin ang="10800000" scaled="1"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9" name="圓角矩形 8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CCFF">
                    <a:shade val="30000"/>
                    <a:satMod val="115000"/>
                    <a:alpha val="0"/>
                  </a:srgbClr>
                </a:gs>
                <a:gs pos="52000">
                  <a:srgbClr val="264D9A">
                    <a:lumMod val="71000"/>
                    <a:lumOff val="29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 marL="358775" indent="-358775">
              <a:lnSpc>
                <a:spcPct val="140000"/>
              </a:lnSpc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chemeClr val="bg1"/>
                </a:solidFill>
              </a:rPr>
              <a:t>關於凌羣</a:t>
            </a:r>
            <a:endParaRPr lang="en-US" altLang="zh-TW" dirty="0">
              <a:solidFill>
                <a:schemeClr val="bg1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 marL="358775" indent="-358775">
              <a:lnSpc>
                <a:spcPct val="140000"/>
              </a:lnSpc>
              <a:buClr>
                <a:srgbClr val="8EBBFC"/>
              </a:buClr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 marL="358775" indent="-358775">
              <a:lnSpc>
                <a:spcPct val="140000"/>
              </a:lnSpc>
              <a:buFont typeface="Arial" panose="020B0604020202020204" pitchFamily="34" charset="0"/>
              <a:buChar char="•"/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2</a:t>
            </a:fld>
            <a:endParaRPr lang="en-US" altLang="zh-TW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圖表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251059"/>
              </p:ext>
            </p:extLst>
          </p:nvPr>
        </p:nvGraphicFramePr>
        <p:xfrm>
          <a:off x="-216000" y="-540000"/>
          <a:ext cx="9532212" cy="885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圖表 17"/>
          <p:cNvGraphicFramePr/>
          <p:nvPr>
            <p:extLst>
              <p:ext uri="{D42A27DB-BD31-4B8C-83A1-F6EECF244321}">
                <p14:modId xmlns:p14="http://schemas.microsoft.com/office/powerpoint/2010/main" val="2549350262"/>
              </p:ext>
            </p:extLst>
          </p:nvPr>
        </p:nvGraphicFramePr>
        <p:xfrm>
          <a:off x="93165" y="886394"/>
          <a:ext cx="9102119" cy="5905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2000" y="265113"/>
            <a:ext cx="8640000" cy="685801"/>
          </a:xfrm>
        </p:spPr>
        <p:txBody>
          <a:bodyPr/>
          <a:lstStyle/>
          <a:p>
            <a:r>
              <a:rPr lang="zh-TW" altLang="en-US" dirty="0"/>
              <a:t>核心四、</a:t>
            </a:r>
            <a:r>
              <a:rPr lang="zh-TW" altLang="en-US" kern="1200" dirty="0"/>
              <a:t>國際大廠代理經銷及技術服務</a:t>
            </a:r>
            <a:endParaRPr lang="zh-TW" altLang="en-US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20</a:t>
            </a:fld>
            <a:endParaRPr lang="en-US" altLang="zh-TW"/>
          </a:p>
        </p:txBody>
      </p:sp>
      <p:graphicFrame>
        <p:nvGraphicFramePr>
          <p:cNvPr id="4" name="圖表 3"/>
          <p:cNvGraphicFramePr/>
          <p:nvPr>
            <p:extLst>
              <p:ext uri="{D42A27DB-BD31-4B8C-83A1-F6EECF244321}">
                <p14:modId xmlns:p14="http://schemas.microsoft.com/office/powerpoint/2010/main" val="1502697469"/>
              </p:ext>
            </p:extLst>
          </p:nvPr>
        </p:nvGraphicFramePr>
        <p:xfrm>
          <a:off x="1825581" y="1495685"/>
          <a:ext cx="5708730" cy="38058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圖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354" y="2525352"/>
            <a:ext cx="1721803" cy="1063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5"/>
          <p:cNvSpPr>
            <a:spLocks noChangeArrowheads="1"/>
          </p:cNvSpPr>
          <p:nvPr/>
        </p:nvSpPr>
        <p:spPr bwMode="auto">
          <a:xfrm>
            <a:off x="3752968" y="2307467"/>
            <a:ext cx="7048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雲端運算 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7" name="Rectangle 87"/>
          <p:cNvSpPr>
            <a:spLocks noChangeArrowheads="1"/>
          </p:cNvSpPr>
          <p:nvPr/>
        </p:nvSpPr>
        <p:spPr bwMode="auto">
          <a:xfrm>
            <a:off x="4699205" y="2284317"/>
            <a:ext cx="993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大數據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8" name="Rectangle 113"/>
          <p:cNvSpPr>
            <a:spLocks noChangeArrowheads="1"/>
          </p:cNvSpPr>
          <p:nvPr/>
        </p:nvSpPr>
        <p:spPr bwMode="auto">
          <a:xfrm>
            <a:off x="5568478" y="2465223"/>
            <a:ext cx="1155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政府與國防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9" name="Rectangle 88"/>
          <p:cNvSpPr>
            <a:spLocks noChangeArrowheads="1"/>
          </p:cNvSpPr>
          <p:nvPr/>
        </p:nvSpPr>
        <p:spPr bwMode="auto">
          <a:xfrm>
            <a:off x="6261952" y="2791424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交通運輸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0" name="Rectangle 87"/>
          <p:cNvSpPr>
            <a:spLocks noChangeArrowheads="1"/>
          </p:cNvSpPr>
          <p:nvPr/>
        </p:nvSpPr>
        <p:spPr bwMode="auto">
          <a:xfrm>
            <a:off x="6074027" y="3210331"/>
            <a:ext cx="9937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資訊安全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1" name="Rectangle 82"/>
          <p:cNvSpPr>
            <a:spLocks noChangeArrowheads="1"/>
          </p:cNvSpPr>
          <p:nvPr/>
        </p:nvSpPr>
        <p:spPr bwMode="auto">
          <a:xfrm>
            <a:off x="5175577" y="3478836"/>
            <a:ext cx="993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企業運用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2" name="Rectangle 86"/>
          <p:cNvSpPr>
            <a:spLocks noChangeArrowheads="1"/>
          </p:cNvSpPr>
          <p:nvPr/>
        </p:nvSpPr>
        <p:spPr bwMode="auto">
          <a:xfrm>
            <a:off x="3857886" y="3576371"/>
            <a:ext cx="15509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醫療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3" name="Rectangle 86"/>
          <p:cNvSpPr>
            <a:spLocks noChangeArrowheads="1"/>
          </p:cNvSpPr>
          <p:nvPr/>
        </p:nvSpPr>
        <p:spPr bwMode="auto">
          <a:xfrm>
            <a:off x="2853060" y="3492613"/>
            <a:ext cx="14525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委外開發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4" name="Rectangle 38"/>
          <p:cNvSpPr>
            <a:spLocks noChangeArrowheads="1"/>
          </p:cNvSpPr>
          <p:nvPr/>
        </p:nvSpPr>
        <p:spPr bwMode="auto">
          <a:xfrm>
            <a:off x="2261155" y="3214030"/>
            <a:ext cx="9572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電信網路</a:t>
            </a:r>
            <a:endParaRPr lang="en-US" altLang="zh-TW" sz="10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2058047" y="2814685"/>
            <a:ext cx="922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證券期貨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16" name="Rectangle 94"/>
          <p:cNvSpPr>
            <a:spLocks noChangeArrowheads="1"/>
          </p:cNvSpPr>
          <p:nvPr/>
        </p:nvSpPr>
        <p:spPr bwMode="auto">
          <a:xfrm>
            <a:off x="2665229" y="2430498"/>
            <a:ext cx="9842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zh-TW" altLang="en-US" sz="1000" b="0" dirty="0">
                <a:solidFill>
                  <a:schemeClr val="tx1"/>
                </a:solidFill>
              </a:rPr>
              <a:t>金融</a:t>
            </a:r>
            <a:r>
              <a:rPr lang="en-US" altLang="zh-TW" sz="1000" b="0" dirty="0">
                <a:solidFill>
                  <a:schemeClr val="tx1"/>
                </a:solidFill>
              </a:rPr>
              <a:t/>
            </a:r>
            <a:br>
              <a:rPr lang="en-US" altLang="zh-TW" sz="1000" b="0" dirty="0">
                <a:solidFill>
                  <a:schemeClr val="tx1"/>
                </a:solidFill>
              </a:rPr>
            </a:br>
            <a:r>
              <a:rPr lang="zh-TW" altLang="en-US" sz="1000" b="0" dirty="0">
                <a:solidFill>
                  <a:schemeClr val="tx1"/>
                </a:solidFill>
              </a:rPr>
              <a:t>解決方案</a:t>
            </a:r>
            <a:endParaRPr lang="en-US" altLang="zh-TW" sz="1000" b="0" dirty="0">
              <a:solidFill>
                <a:schemeClr val="tx1"/>
              </a:solidFill>
            </a:endParaRPr>
          </a:p>
        </p:txBody>
      </p:sp>
      <p:sp>
        <p:nvSpPr>
          <p:cNvPr id="20" name="TextBox 16"/>
          <p:cNvSpPr txBox="1"/>
          <p:nvPr/>
        </p:nvSpPr>
        <p:spPr bwMode="auto">
          <a:xfrm rot="20801632">
            <a:off x="1192363" y="1788531"/>
            <a:ext cx="3683466" cy="36937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Unified Communication</a:t>
            </a:r>
          </a:p>
          <a:p>
            <a:pPr algn="ctr" eaLnBrk="1" hangingPunct="1">
              <a:defRPr/>
            </a:pP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7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6224" y="1791983"/>
            <a:ext cx="1128568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xmlns="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01" y="1903771"/>
            <a:ext cx="777143" cy="427428"/>
          </a:xfrm>
          <a:prstGeom prst="rect">
            <a:avLst/>
          </a:prstGeom>
        </p:spPr>
      </p:pic>
      <p:sp>
        <p:nvSpPr>
          <p:cNvPr id="24" name="TextBox 17"/>
          <p:cNvSpPr txBox="1"/>
          <p:nvPr/>
        </p:nvSpPr>
        <p:spPr>
          <a:xfrm rot="783107">
            <a:off x="4866419" y="1611830"/>
            <a:ext cx="3021594" cy="32373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TW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Cloud</a:t>
            </a: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TextBox 17"/>
          <p:cNvSpPr txBox="1"/>
          <p:nvPr/>
        </p:nvSpPr>
        <p:spPr>
          <a:xfrm rot="3319295">
            <a:off x="7044218" y="2813990"/>
            <a:ext cx="3021594" cy="323737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altLang="zh-TW" sz="1400" b="1" dirty="0">
                <a:solidFill>
                  <a:schemeClr val="accent3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Servers</a:t>
            </a:r>
            <a:endParaRPr lang="en-US" sz="1400" b="1" dirty="0">
              <a:solidFill>
                <a:schemeClr val="accent3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7316582" y="2366656"/>
            <a:ext cx="964681" cy="609201"/>
            <a:chOff x="7253344" y="872403"/>
            <a:chExt cx="964681" cy="609201"/>
          </a:xfrm>
        </p:grpSpPr>
        <p:sp>
          <p:nvSpPr>
            <p:cNvPr id="26" name="Rectangle 65"/>
            <p:cNvSpPr>
              <a:spLocks noChangeArrowheads="1"/>
            </p:cNvSpPr>
            <p:nvPr/>
          </p:nvSpPr>
          <p:spPr bwMode="auto">
            <a:xfrm>
              <a:off x="7253344" y="1235383"/>
              <a:ext cx="964681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TW" sz="1000" b="0" dirty="0">
                  <a:solidFill>
                    <a:schemeClr val="tx1"/>
                  </a:solidFill>
                </a:rPr>
                <a:t>Cisco (UCS)</a:t>
              </a:r>
            </a:p>
          </p:txBody>
        </p:sp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xmlns="" id="{58E980F6-4C58-4ED1-ADB6-D5B889853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078" y="872403"/>
              <a:ext cx="777143" cy="427428"/>
            </a:xfrm>
            <a:prstGeom prst="rect">
              <a:avLst/>
            </a:prstGeom>
          </p:spPr>
        </p:pic>
      </p:grpSp>
      <p:pic>
        <p:nvPicPr>
          <p:cNvPr id="29" name="Picture 4" descr="C:\Users\User\Desktop\雲達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6208" y="2960849"/>
            <a:ext cx="537722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09" y="3062872"/>
            <a:ext cx="772908" cy="3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圖片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903" y="3520329"/>
            <a:ext cx="979634" cy="184993"/>
          </a:xfrm>
          <a:prstGeom prst="rect">
            <a:avLst/>
          </a:prstGeom>
        </p:spPr>
      </p:pic>
      <p:sp>
        <p:nvSpPr>
          <p:cNvPr id="35" name="TextBox 17"/>
          <p:cNvSpPr txBox="1"/>
          <p:nvPr/>
        </p:nvSpPr>
        <p:spPr bwMode="auto">
          <a:xfrm rot="18126849">
            <a:off x="-563636" y="2755566"/>
            <a:ext cx="2820486" cy="484639"/>
          </a:xfrm>
          <a:prstGeom prst="rect">
            <a:avLst/>
          </a:prstGeom>
          <a:noFill/>
        </p:spPr>
        <p:txBody>
          <a:bodyPr spcFirstLastPara="1">
            <a:prstTxWarp prst="textArchUp">
              <a:avLst>
                <a:gd name="adj" fmla="val 11439461"/>
              </a:avLst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Storage &amp; Backup</a:t>
            </a:r>
          </a:p>
        </p:txBody>
      </p:sp>
      <p:pic>
        <p:nvPicPr>
          <p:cNvPr id="36" name="Picture 10" descr="P10000 V-Class Hero.png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345" y="2017668"/>
            <a:ext cx="541855" cy="85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圖片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80" y="3076977"/>
            <a:ext cx="1069267" cy="27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 descr="C:\Users\User\Desktop\Veritas_logo_Large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234" y="3513802"/>
            <a:ext cx="766079" cy="19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 descr="C:\Users\User\Desktop\commvault-logo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26" y="3320588"/>
            <a:ext cx="970671" cy="18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68" y="2491671"/>
            <a:ext cx="772908" cy="32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圖片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41" y="2890434"/>
            <a:ext cx="1077597" cy="203492"/>
          </a:xfrm>
          <a:prstGeom prst="rect">
            <a:avLst/>
          </a:prstGeom>
        </p:spPr>
      </p:pic>
      <p:pic>
        <p:nvPicPr>
          <p:cNvPr id="42" name="Picture 92" descr="C:\Users\User\Desktop\ATZavwre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415" y="3366915"/>
            <a:ext cx="419509" cy="420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20"/>
          <p:cNvSpPr txBox="1"/>
          <p:nvPr/>
        </p:nvSpPr>
        <p:spPr bwMode="auto">
          <a:xfrm>
            <a:off x="3652599" y="5903667"/>
            <a:ext cx="1983252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Security</a:t>
            </a:r>
          </a:p>
          <a:p>
            <a:pPr algn="ctr" eaLnBrk="1" hangingPunct="1">
              <a:defRPr/>
            </a:pPr>
            <a:endParaRPr 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5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8814" y="4535787"/>
            <a:ext cx="937510" cy="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圖片 6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939" y="4937129"/>
            <a:ext cx="675692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圖片 8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5956" y="5580034"/>
            <a:ext cx="818182" cy="13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圖片 4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229" y="5046333"/>
            <a:ext cx="697057" cy="251114"/>
          </a:xfrm>
          <a:prstGeom prst="rect">
            <a:avLst/>
          </a:prstGeom>
        </p:spPr>
      </p:pic>
      <p:pic>
        <p:nvPicPr>
          <p:cNvPr id="50" name="圖片 49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546" y="4859794"/>
            <a:ext cx="714107" cy="179650"/>
          </a:xfrm>
          <a:prstGeom prst="rect">
            <a:avLst/>
          </a:prstGeom>
        </p:spPr>
      </p:pic>
      <p:pic>
        <p:nvPicPr>
          <p:cNvPr id="51" name="圖片 50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478" y="5415172"/>
            <a:ext cx="665886" cy="85432"/>
          </a:xfrm>
          <a:prstGeom prst="rect">
            <a:avLst/>
          </a:prstGeom>
        </p:spPr>
      </p:pic>
      <p:pic>
        <p:nvPicPr>
          <p:cNvPr id="52" name="圖片 5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306" y="5288749"/>
            <a:ext cx="708813" cy="378594"/>
          </a:xfrm>
          <a:prstGeom prst="rect">
            <a:avLst/>
          </a:prstGeom>
        </p:spPr>
      </p:pic>
      <p:pic>
        <p:nvPicPr>
          <p:cNvPr id="53" name="Picture 2" descr="C:\Users\User\Desktop\未命名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604" y="5108226"/>
            <a:ext cx="688722" cy="19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C:\Users\User\Desktop\splunk-logo-news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324" y="5440790"/>
            <a:ext cx="664795" cy="31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C:\Users\User\Desktop\MOMENTUM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841" y="4897104"/>
            <a:ext cx="1048342" cy="15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C:\Users\User\Desktop\CyberArk Logo - 4 color - Hi Resolution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38" y="4478807"/>
            <a:ext cx="514073" cy="347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C:\Users\User\Desktop\Akamai-Logo-Circle-PMS.pn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830" y="5200359"/>
            <a:ext cx="626457" cy="25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5687C457-A3E4-4318-B006-3D12AF336F52" descr="5687C457-A3E4-4318-B006-3D12AF336F52">
            <a:extLst>
              <a:ext uri="{FF2B5EF4-FFF2-40B4-BE49-F238E27FC236}">
                <a16:creationId xmlns:a16="http://schemas.microsoft.com/office/drawing/2014/main" xmlns="" id="{95D4616B-98B2-426C-83FE-0634DDF58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211" y="5310544"/>
            <a:ext cx="666445" cy="15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" descr="C:\Users\User\Desktop\e-Soft Logo.png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149" y="5181033"/>
            <a:ext cx="709935" cy="32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圖片 59"/>
          <p:cNvPicPr>
            <a:picLocks noChangeAspect="1"/>
          </p:cNvPicPr>
          <p:nvPr/>
        </p:nvPicPr>
        <p:blipFill rotWithShape="1"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9" b="33661"/>
          <a:stretch/>
        </p:blipFill>
        <p:spPr>
          <a:xfrm>
            <a:off x="3159396" y="5454896"/>
            <a:ext cx="1070064" cy="250277"/>
          </a:xfrm>
          <a:prstGeom prst="rect">
            <a:avLst/>
          </a:prstGeom>
        </p:spPr>
      </p:pic>
      <p:pic>
        <p:nvPicPr>
          <p:cNvPr id="61" name="Picture 2" descr="C:\Users\User\Desktop\Darktrace-logo835x396.png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32411"/>
          <a:stretch/>
        </p:blipFill>
        <p:spPr bwMode="auto">
          <a:xfrm>
            <a:off x="3984452" y="4628069"/>
            <a:ext cx="1237233" cy="23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圖片 61">
            <a:extLst>
              <a:ext uri="{FF2B5EF4-FFF2-40B4-BE49-F238E27FC236}">
                <a16:creationId xmlns:a16="http://schemas.microsoft.com/office/drawing/2014/main" xmlns="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988" y="4455657"/>
            <a:ext cx="706494" cy="388571"/>
          </a:xfrm>
          <a:prstGeom prst="rect">
            <a:avLst/>
          </a:prstGeom>
        </p:spPr>
      </p:pic>
      <p:sp>
        <p:nvSpPr>
          <p:cNvPr id="63" name="TextBox 15"/>
          <p:cNvSpPr txBox="1"/>
          <p:nvPr/>
        </p:nvSpPr>
        <p:spPr bwMode="auto">
          <a:xfrm rot="2113818">
            <a:off x="23598" y="4974980"/>
            <a:ext cx="2351401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Software</a:t>
            </a:r>
          </a:p>
        </p:txBody>
      </p:sp>
      <p:pic>
        <p:nvPicPr>
          <p:cNvPr id="64" name="Picture 8" descr="http://t0.gstatic.com/images?q=tbn:ANd9GcT-0B6gC3UpeCZo5agNphNJuKxDnYddP-iAB3FD5nVL6HLWL0XMJftYgUlr">
            <a:hlinkClick r:id="rId34"/>
          </p:cNvPr>
          <p:cNvPicPr>
            <a:picLocks noChangeAspect="1" noChangeArrowheads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705" y="3975175"/>
            <a:ext cx="747831" cy="19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圖片 16"/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413" y="4236737"/>
            <a:ext cx="789814" cy="199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圖片 2"/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555" y="4742566"/>
            <a:ext cx="909205" cy="216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圖片 66"/>
          <p:cNvPicPr>
            <a:picLocks noChangeAspect="1"/>
          </p:cNvPicPr>
          <p:nvPr/>
        </p:nvPicPr>
        <p:blipFill rotWithShape="1"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7904" y="4185818"/>
            <a:ext cx="725386" cy="210078"/>
          </a:xfrm>
          <a:prstGeom prst="rect">
            <a:avLst/>
          </a:prstGeom>
        </p:spPr>
      </p:pic>
      <p:pic>
        <p:nvPicPr>
          <p:cNvPr id="68" name="圖片 6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9102" y="4949619"/>
            <a:ext cx="771525" cy="400050"/>
          </a:xfrm>
          <a:prstGeom prst="rect">
            <a:avLst/>
          </a:prstGeom>
        </p:spPr>
      </p:pic>
      <p:pic>
        <p:nvPicPr>
          <p:cNvPr id="69" name="5687C457-A3E4-4318-B006-3D12AF336F52" descr="5687C457-A3E4-4318-B006-3D12AF336F52">
            <a:extLst>
              <a:ext uri="{FF2B5EF4-FFF2-40B4-BE49-F238E27FC236}">
                <a16:creationId xmlns:a16="http://schemas.microsoft.com/office/drawing/2014/main" xmlns="" id="{F3DA7263-A32E-4619-AE33-103459AB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698" y="4778888"/>
            <a:ext cx="680955" cy="16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xmlns="" id="{30F7560E-98A9-4C89-959C-9D0B1187B9E6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57" y="4518902"/>
            <a:ext cx="1104531" cy="121725"/>
          </a:xfrm>
          <a:prstGeom prst="rect">
            <a:avLst/>
          </a:prstGeom>
        </p:spPr>
      </p:pic>
      <p:pic>
        <p:nvPicPr>
          <p:cNvPr id="71" name="圖片 70" descr="一張含有 畫畫 的圖片&#10;&#10;自動產生的描述">
            <a:extLst>
              <a:ext uri="{FF2B5EF4-FFF2-40B4-BE49-F238E27FC236}">
                <a16:creationId xmlns:a16="http://schemas.microsoft.com/office/drawing/2014/main" xmlns="" id="{B388D3B8-5EFC-48E6-A77F-326F3DA4D21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285" y="4389859"/>
            <a:ext cx="620120" cy="310363"/>
          </a:xfrm>
          <a:prstGeom prst="rect">
            <a:avLst/>
          </a:prstGeom>
        </p:spPr>
      </p:pic>
      <p:pic>
        <p:nvPicPr>
          <p:cNvPr id="72" name="Picture 2" descr="C:\Users\User\Desktop\TIBCO-Logo-Blue.png"/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219" y="3799481"/>
            <a:ext cx="891723" cy="4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18"/>
          <p:cNvSpPr txBox="1"/>
          <p:nvPr/>
        </p:nvSpPr>
        <p:spPr bwMode="auto">
          <a:xfrm rot="19357197">
            <a:off x="7016002" y="5095929"/>
            <a:ext cx="1757613" cy="369379"/>
          </a:xfrm>
          <a:prstGeom prst="rect">
            <a:avLst/>
          </a:prstGeom>
          <a:noFill/>
        </p:spPr>
        <p:txBody>
          <a:bodyPr spcFirstLastPara="1">
            <a:prstTxWarp prst="textArchDown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Networking</a:t>
            </a:r>
          </a:p>
        </p:txBody>
      </p:sp>
      <p:pic>
        <p:nvPicPr>
          <p:cNvPr id="74" name="圖片 87"/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9594" y="4176138"/>
            <a:ext cx="8413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圖片 3"/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7030" y="4633667"/>
            <a:ext cx="292215" cy="269553"/>
          </a:xfrm>
          <a:prstGeom prst="rect">
            <a:avLst/>
          </a:prstGeom>
          <a:noFill/>
          <a:ln>
            <a:noFill/>
          </a:ln>
          <a:effectLst>
            <a:glow rad="76200">
              <a:schemeClr val="bg1">
                <a:alpha val="7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98" descr="C:\Users\User\Desktop\公司簡介20151014版\gigamom.gif"/>
          <p:cNvPicPr>
            <a:picLocks noChangeAspect="1" noChangeArrowheads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6549" y="4571897"/>
            <a:ext cx="4968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圖片 76"/>
          <p:cNvPicPr>
            <a:picLocks noChangeAspect="1"/>
          </p:cNvPicPr>
          <p:nvPr/>
        </p:nvPicPr>
        <p:blipFill>
          <a:blip r:embed="rId4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6220" y="3760159"/>
            <a:ext cx="700699" cy="425741"/>
          </a:xfrm>
          <a:prstGeom prst="rect">
            <a:avLst/>
          </a:prstGeom>
        </p:spPr>
      </p:pic>
      <p:pic>
        <p:nvPicPr>
          <p:cNvPr id="78" name="Picture 7" descr="C:\Users\User\Desktop\904dfbc650630e8de32d7bd480af31a4dc2fb2f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420" y="4292792"/>
            <a:ext cx="702644" cy="2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9" descr="C:\Users\User\Desktop\qvwtkl2bpvfjhfhutycs.pn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421" y="4964198"/>
            <a:ext cx="1052890" cy="25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圖片 79"/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027" y="4350628"/>
            <a:ext cx="654554" cy="365673"/>
          </a:xfrm>
          <a:prstGeom prst="rect">
            <a:avLst/>
          </a:prstGeom>
        </p:spPr>
      </p:pic>
      <p:pic>
        <p:nvPicPr>
          <p:cNvPr id="81" name="圖片 80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851" y="4729598"/>
            <a:ext cx="782033" cy="221214"/>
          </a:xfrm>
          <a:prstGeom prst="rect">
            <a:avLst/>
          </a:prstGeom>
        </p:spPr>
      </p:pic>
      <p:pic>
        <p:nvPicPr>
          <p:cNvPr id="82" name="圖片 81"/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04" y="4365719"/>
            <a:ext cx="987714" cy="186518"/>
          </a:xfrm>
          <a:prstGeom prst="rect">
            <a:avLst/>
          </a:prstGeom>
        </p:spPr>
      </p:pic>
      <p:pic>
        <p:nvPicPr>
          <p:cNvPr id="83" name="Picture 2" descr="C:\Users\User\Desktop\IXIA_Logo_New_Black.png"/>
          <p:cNvPicPr>
            <a:picLocks noChangeAspect="1" noChangeArrowheads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061" y="5202243"/>
            <a:ext cx="372133" cy="202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xmlns="" id="{58E980F6-4C58-4ED1-ADB6-D5B889853B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48" y="3885870"/>
            <a:ext cx="777143" cy="42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dirty="0"/>
              <a:t>核心五、</a:t>
            </a:r>
            <a:r>
              <a:rPr lang="zh-TW" altLang="en-US" kern="1200" dirty="0"/>
              <a:t>資訊安全</a:t>
            </a:r>
          </a:p>
        </p:txBody>
      </p:sp>
      <p:sp>
        <p:nvSpPr>
          <p:cNvPr id="9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21</a:t>
            </a:fld>
            <a:endParaRPr lang="en-US" altLang="zh-TW"/>
          </a:p>
        </p:txBody>
      </p:sp>
      <p:grpSp>
        <p:nvGrpSpPr>
          <p:cNvPr id="8" name="群組 7"/>
          <p:cNvGrpSpPr/>
          <p:nvPr/>
        </p:nvGrpSpPr>
        <p:grpSpPr>
          <a:xfrm>
            <a:off x="-92973" y="950914"/>
            <a:ext cx="8948618" cy="5614901"/>
            <a:chOff x="-92973" y="950914"/>
            <a:chExt cx="8948618" cy="5614901"/>
          </a:xfrm>
        </p:grpSpPr>
        <p:grpSp>
          <p:nvGrpSpPr>
            <p:cNvPr id="3" name="群組 2"/>
            <p:cNvGrpSpPr/>
            <p:nvPr/>
          </p:nvGrpSpPr>
          <p:grpSpPr>
            <a:xfrm>
              <a:off x="-92973" y="950914"/>
              <a:ext cx="8948618" cy="5614901"/>
              <a:chOff x="-92973" y="950914"/>
              <a:chExt cx="8948618" cy="5614901"/>
            </a:xfrm>
          </p:grpSpPr>
          <p:grpSp>
            <p:nvGrpSpPr>
              <p:cNvPr id="2" name="群組 1"/>
              <p:cNvGrpSpPr/>
              <p:nvPr/>
            </p:nvGrpSpPr>
            <p:grpSpPr>
              <a:xfrm>
                <a:off x="-92973" y="950914"/>
                <a:ext cx="8948618" cy="5614901"/>
                <a:chOff x="-92973" y="950914"/>
                <a:chExt cx="8948618" cy="5614901"/>
              </a:xfrm>
            </p:grpSpPr>
            <p:grpSp>
              <p:nvGrpSpPr>
                <p:cNvPr id="95" name="群組 94"/>
                <p:cNvGrpSpPr/>
                <p:nvPr/>
              </p:nvGrpSpPr>
              <p:grpSpPr>
                <a:xfrm>
                  <a:off x="-92973" y="950914"/>
                  <a:ext cx="8948618" cy="5614901"/>
                  <a:chOff x="-61075" y="1035282"/>
                  <a:chExt cx="8948618" cy="5614901"/>
                </a:xfrm>
              </p:grpSpPr>
              <p:grpSp>
                <p:nvGrpSpPr>
                  <p:cNvPr id="96" name="群組 95"/>
                  <p:cNvGrpSpPr/>
                  <p:nvPr/>
                </p:nvGrpSpPr>
                <p:grpSpPr>
                  <a:xfrm>
                    <a:off x="-61075" y="1035282"/>
                    <a:ext cx="8948618" cy="5614901"/>
                    <a:chOff x="-61075" y="1035282"/>
                    <a:chExt cx="8948618" cy="5614901"/>
                  </a:xfrm>
                </p:grpSpPr>
                <p:grpSp>
                  <p:nvGrpSpPr>
                    <p:cNvPr id="109" name="群組 108"/>
                    <p:cNvGrpSpPr/>
                    <p:nvPr/>
                  </p:nvGrpSpPr>
                  <p:grpSpPr>
                    <a:xfrm>
                      <a:off x="-61075" y="1035282"/>
                      <a:ext cx="8948618" cy="5614901"/>
                      <a:chOff x="-61075" y="1035282"/>
                      <a:chExt cx="8948618" cy="5614901"/>
                    </a:xfrm>
                  </p:grpSpPr>
                  <p:grpSp>
                    <p:nvGrpSpPr>
                      <p:cNvPr id="130" name="群組 129"/>
                      <p:cNvGrpSpPr/>
                      <p:nvPr/>
                    </p:nvGrpSpPr>
                    <p:grpSpPr>
                      <a:xfrm>
                        <a:off x="-61075" y="1035282"/>
                        <a:ext cx="8948618" cy="5614901"/>
                        <a:chOff x="-61075" y="1035282"/>
                        <a:chExt cx="8948618" cy="5614901"/>
                      </a:xfrm>
                    </p:grpSpPr>
                    <p:graphicFrame>
                      <p:nvGraphicFramePr>
                        <p:cNvPr id="155" name="圖表 154"/>
                        <p:cNvGraphicFramePr/>
                        <p:nvPr>
                          <p:extLst>
                            <p:ext uri="{D42A27DB-BD31-4B8C-83A1-F6EECF244321}">
                              <p14:modId xmlns:p14="http://schemas.microsoft.com/office/powerpoint/2010/main" val="2848733718"/>
                            </p:ext>
                          </p:extLst>
                        </p:nvPr>
                      </p:nvGraphicFramePr>
                      <p:xfrm>
                        <a:off x="-61075" y="1035282"/>
                        <a:ext cx="8422352" cy="5614901"/>
                      </p:xfrm>
                      <a:graphic>
                        <a:graphicData uri="http://schemas.openxmlformats.org/drawingml/2006/chart">
                          <c:chart xmlns:c="http://schemas.openxmlformats.org/drawingml/2006/chart" xmlns:r="http://schemas.openxmlformats.org/officeDocument/2006/relationships" r:id="rId3"/>
                        </a:graphicData>
                      </a:graphic>
                    </p:graphicFrame>
                    <p:grpSp>
                      <p:nvGrpSpPr>
                        <p:cNvPr id="159" name="群組 158"/>
                        <p:cNvGrpSpPr/>
                        <p:nvPr/>
                      </p:nvGrpSpPr>
                      <p:grpSpPr>
                        <a:xfrm>
                          <a:off x="1707813" y="2739953"/>
                          <a:ext cx="1055799" cy="1198990"/>
                          <a:chOff x="1746698" y="2964595"/>
                          <a:chExt cx="1123956" cy="1276390"/>
                        </a:xfrm>
                      </p:grpSpPr>
                      <p:pic>
                        <p:nvPicPr>
                          <p:cNvPr id="234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46698" y="2964595"/>
                            <a:ext cx="1123956" cy="127639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5" name="手繪多邊形 234"/>
                          <p:cNvSpPr/>
                          <p:nvPr/>
                        </p:nvSpPr>
                        <p:spPr bwMode="auto">
                          <a:xfrm>
                            <a:off x="1775591" y="3435135"/>
                            <a:ext cx="1007283" cy="80585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NAC </a:t>
                            </a:r>
                          </a:p>
                        </p:txBody>
                      </p:sp>
                    </p:grpSp>
                    <p:sp>
                      <p:nvSpPr>
                        <p:cNvPr id="165" name="圓角矩形 164"/>
                        <p:cNvSpPr/>
                        <p:nvPr/>
                      </p:nvSpPr>
                      <p:spPr bwMode="auto">
                        <a:xfrm>
                          <a:off x="759262" y="4281943"/>
                          <a:ext cx="1329950" cy="466899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0" name="群組 169"/>
                        <p:cNvGrpSpPr/>
                        <p:nvPr/>
                      </p:nvGrpSpPr>
                      <p:grpSpPr>
                        <a:xfrm>
                          <a:off x="2009701" y="3777991"/>
                          <a:ext cx="1055611" cy="1244803"/>
                          <a:chOff x="2340075" y="4148570"/>
                          <a:chExt cx="1123755" cy="1325161"/>
                        </a:xfrm>
                      </p:grpSpPr>
                      <p:pic>
                        <p:nvPicPr>
                          <p:cNvPr id="232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40075" y="4148570"/>
                            <a:ext cx="1123755" cy="12767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3" name="手繪多邊形 232"/>
                          <p:cNvSpPr/>
                          <p:nvPr/>
                        </p:nvSpPr>
                        <p:spPr bwMode="auto">
                          <a:xfrm>
                            <a:off x="2495864" y="4643977"/>
                            <a:ext cx="809424" cy="829754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DBF/</a:t>
                            </a:r>
                            <a:b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</a:b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WAF</a:t>
                            </a: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71" name="群組 170"/>
                        <p:cNvGrpSpPr/>
                        <p:nvPr/>
                      </p:nvGrpSpPr>
                      <p:grpSpPr>
                        <a:xfrm>
                          <a:off x="2603332" y="4760339"/>
                          <a:ext cx="1055611" cy="1213343"/>
                          <a:chOff x="2782584" y="5049538"/>
                          <a:chExt cx="1123755" cy="1291670"/>
                        </a:xfrm>
                      </p:grpSpPr>
                      <p:pic>
                        <p:nvPicPr>
                          <p:cNvPr id="230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82584" y="5049538"/>
                            <a:ext cx="1123755" cy="127673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31" name="手繪多邊形 230"/>
                          <p:cNvSpPr/>
                          <p:nvPr/>
                        </p:nvSpPr>
                        <p:spPr bwMode="auto">
                          <a:xfrm>
                            <a:off x="2866856" y="5536818"/>
                            <a:ext cx="952188" cy="80439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WAF/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zh-TW" altLang="en-US" sz="11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程式碼檢測</a:t>
                            </a:r>
                            <a:endParaRPr lang="en-US" sz="11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sp>
                      <p:nvSpPr>
                        <p:cNvPr id="172" name="圓角矩形 171"/>
                        <p:cNvSpPr/>
                        <p:nvPr/>
                      </p:nvSpPr>
                      <p:spPr bwMode="auto">
                        <a:xfrm>
                          <a:off x="1353983" y="2228118"/>
                          <a:ext cx="1009875" cy="466868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3" name="群組 6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2474" y="1225867"/>
                          <a:ext cx="3398112" cy="518353"/>
                          <a:chOff x="-428819" y="1284842"/>
                          <a:chExt cx="3617080" cy="551780"/>
                        </a:xfrm>
                      </p:grpSpPr>
                      <p:sp>
                        <p:nvSpPr>
                          <p:cNvPr id="228" name="圓角矩形 227"/>
                          <p:cNvSpPr/>
                          <p:nvPr/>
                        </p:nvSpPr>
                        <p:spPr bwMode="auto">
                          <a:xfrm>
                            <a:off x="-428819" y="1284842"/>
                            <a:ext cx="3617080" cy="551780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9" name="圖片 2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93376" y="1461317"/>
                            <a:ext cx="1611338" cy="2131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74" name="群組 173"/>
                        <p:cNvGrpSpPr/>
                        <p:nvPr/>
                      </p:nvGrpSpPr>
                      <p:grpSpPr>
                        <a:xfrm>
                          <a:off x="6175280" y="5060484"/>
                          <a:ext cx="2048580" cy="465257"/>
                          <a:chOff x="4741942" y="6131508"/>
                          <a:chExt cx="2180824" cy="495291"/>
                        </a:xfrm>
                      </p:grpSpPr>
                      <p:sp>
                        <p:nvSpPr>
                          <p:cNvPr id="226" name="圓角矩形 225"/>
                          <p:cNvSpPr/>
                          <p:nvPr/>
                        </p:nvSpPr>
                        <p:spPr bwMode="auto">
                          <a:xfrm>
                            <a:off x="4741942" y="6131508"/>
                            <a:ext cx="2180824" cy="495291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7" name="圖片 226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4886798" y="6155905"/>
                            <a:ext cx="1200486" cy="460159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grpSp>
                      <p:nvGrpSpPr>
                        <p:cNvPr id="175" name="群組 174"/>
                        <p:cNvGrpSpPr/>
                        <p:nvPr/>
                      </p:nvGrpSpPr>
                      <p:grpSpPr>
                        <a:xfrm>
                          <a:off x="5366141" y="5824979"/>
                          <a:ext cx="2857720" cy="484001"/>
                          <a:chOff x="8055224" y="2996541"/>
                          <a:chExt cx="3042199" cy="515245"/>
                        </a:xfrm>
                      </p:grpSpPr>
                      <p:sp>
                        <p:nvSpPr>
                          <p:cNvPr id="224" name="圓角矩形 223"/>
                          <p:cNvSpPr/>
                          <p:nvPr/>
                        </p:nvSpPr>
                        <p:spPr bwMode="auto">
                          <a:xfrm>
                            <a:off x="8055224" y="2996541"/>
                            <a:ext cx="3042199" cy="515245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5" name="圖片 224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7" cstate="email">
                            <a:clrChange>
                              <a:clrFrom>
                                <a:srgbClr val="FFFFFF"/>
                              </a:clrFrom>
                              <a:clrTo>
                                <a:srgbClr val="FFFFFF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9079630" y="3120575"/>
                            <a:ext cx="784115" cy="302531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sp>
                      <p:nvSpPr>
                        <p:cNvPr id="176" name="圓角矩形 175"/>
                        <p:cNvSpPr/>
                        <p:nvPr/>
                      </p:nvSpPr>
                      <p:spPr bwMode="auto">
                        <a:xfrm>
                          <a:off x="1010790" y="5424488"/>
                          <a:ext cx="1601910" cy="466899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77" name="群組 176"/>
                        <p:cNvGrpSpPr/>
                        <p:nvPr/>
                      </p:nvGrpSpPr>
                      <p:grpSpPr>
                        <a:xfrm>
                          <a:off x="5305474" y="1283415"/>
                          <a:ext cx="3511382" cy="568814"/>
                          <a:chOff x="5672636" y="993768"/>
                          <a:chExt cx="3738058" cy="605534"/>
                        </a:xfrm>
                      </p:grpSpPr>
                      <p:sp>
                        <p:nvSpPr>
                          <p:cNvPr id="221" name="圓角矩形 220"/>
                          <p:cNvSpPr/>
                          <p:nvPr/>
                        </p:nvSpPr>
                        <p:spPr bwMode="auto">
                          <a:xfrm>
                            <a:off x="5672636" y="993768"/>
                            <a:ext cx="3738058" cy="605534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22" name="圖片 5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8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554344" y="1272980"/>
                            <a:ext cx="970922" cy="857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78" name="群組 177"/>
                        <p:cNvGrpSpPr/>
                        <p:nvPr/>
                      </p:nvGrpSpPr>
                      <p:grpSpPr>
                        <a:xfrm>
                          <a:off x="5227204" y="1783211"/>
                          <a:ext cx="1014509" cy="1183594"/>
                          <a:chOff x="5675221" y="1659884"/>
                          <a:chExt cx="1161730" cy="1284403"/>
                        </a:xfrm>
                      </p:grpSpPr>
                      <p:pic>
                        <p:nvPicPr>
                          <p:cNvPr id="219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6658" y="1659884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20" name="手繪多邊形 219"/>
                          <p:cNvSpPr/>
                          <p:nvPr/>
                        </p:nvSpPr>
                        <p:spPr bwMode="auto">
                          <a:xfrm>
                            <a:off x="5675221" y="2124311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APT</a:t>
                            </a:r>
                          </a:p>
                        </p:txBody>
                      </p:sp>
                    </p:grpSp>
                    <p:grpSp>
                      <p:nvGrpSpPr>
                        <p:cNvPr id="179" name="群組 178"/>
                        <p:cNvGrpSpPr/>
                        <p:nvPr/>
                      </p:nvGrpSpPr>
                      <p:grpSpPr>
                        <a:xfrm>
                          <a:off x="5866706" y="3753620"/>
                          <a:ext cx="1014509" cy="1183594"/>
                          <a:chOff x="7811998" y="3988348"/>
                          <a:chExt cx="1161730" cy="1284403"/>
                        </a:xfrm>
                      </p:grpSpPr>
                      <p:pic>
                        <p:nvPicPr>
                          <p:cNvPr id="217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823435" y="3988348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8" name="手繪多邊形 217"/>
                          <p:cNvSpPr/>
                          <p:nvPr/>
                        </p:nvSpPr>
                        <p:spPr bwMode="auto">
                          <a:xfrm>
                            <a:off x="7811998" y="4452775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DDoS</a:t>
                            </a: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0" name="群組 179"/>
                        <p:cNvGrpSpPr/>
                        <p:nvPr/>
                      </p:nvGrpSpPr>
                      <p:grpSpPr>
                        <a:xfrm>
                          <a:off x="6806469" y="3990628"/>
                          <a:ext cx="2081074" cy="721453"/>
                          <a:chOff x="8799042" y="3807523"/>
                          <a:chExt cx="2215416" cy="768026"/>
                        </a:xfrm>
                      </p:grpSpPr>
                      <p:sp>
                        <p:nvSpPr>
                          <p:cNvPr id="215" name="圓角矩形 214"/>
                          <p:cNvSpPr/>
                          <p:nvPr/>
                        </p:nvSpPr>
                        <p:spPr bwMode="auto">
                          <a:xfrm>
                            <a:off x="8799042" y="3807523"/>
                            <a:ext cx="2215416" cy="768026"/>
                          </a:xfrm>
                          <a:prstGeom prst="roundRect">
                            <a:avLst/>
                          </a:prstGeom>
                          <a:solidFill>
                            <a:schemeClr val="bg1"/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>
                            <a:outerShdw blurRad="44450" dist="27940" dir="5400000" algn="ctr">
                              <a:srgbClr val="000000">
                                <a:alpha val="32000"/>
                              </a:srgbClr>
                            </a:outerShdw>
                          </a:effectLst>
                          <a:scene3d>
                            <a:camera prst="orthographicFront">
                              <a:rot lat="0" lon="0" rev="0"/>
                            </a:camera>
                            <a:lightRig rig="balanced" dir="t">
                              <a:rot lat="0" lon="0" rev="8700000"/>
                            </a:lightRig>
                          </a:scene3d>
                          <a:sp3d>
                            <a:bevelT w="190500" h="38100"/>
                          </a:sp3d>
                        </p:spPr>
                        <p:txBody>
                          <a:bodyPr/>
                          <a:lstStyle/>
                          <a:p>
                            <a:pPr eaLnBrk="1" hangingPunct="1">
                              <a:defRPr/>
                            </a:pPr>
                            <a:endParaRPr lang="zh-TW" altLang="en-US"/>
                          </a:p>
                        </p:txBody>
                      </p:sp>
                      <p:pic>
                        <p:nvPicPr>
                          <p:cNvPr id="216" name="圖片 8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9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60158" y="3955664"/>
                            <a:ext cx="942422" cy="1590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grpSp>
                    <p:grpSp>
                      <p:nvGrpSpPr>
                        <p:cNvPr id="181" name="群組 180"/>
                        <p:cNvGrpSpPr/>
                        <p:nvPr/>
                      </p:nvGrpSpPr>
                      <p:grpSpPr>
                        <a:xfrm>
                          <a:off x="5256772" y="4579362"/>
                          <a:ext cx="1014509" cy="1183594"/>
                          <a:chOff x="4212241" y="5161901"/>
                          <a:chExt cx="1123200" cy="1268748"/>
                        </a:xfrm>
                      </p:grpSpPr>
                      <p:pic>
                        <p:nvPicPr>
                          <p:cNvPr id="213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212241" y="5161901"/>
                            <a:ext cx="1123200" cy="12687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4" name="手繪多邊形 213"/>
                          <p:cNvSpPr/>
                          <p:nvPr/>
                        </p:nvSpPr>
                        <p:spPr bwMode="auto">
                          <a:xfrm>
                            <a:off x="4286141" y="5641517"/>
                            <a:ext cx="951095" cy="781366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anchor="ctr"/>
                          <a:lstStyle/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DNS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zh-TW" altLang="en-US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防火牆</a:t>
                            </a:r>
                            <a:endParaRPr lang="en-US" altLang="zh-TW" sz="1200" b="1" spc="-150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2" name="群組 181"/>
                        <p:cNvGrpSpPr/>
                        <p:nvPr/>
                      </p:nvGrpSpPr>
                      <p:grpSpPr>
                        <a:xfrm>
                          <a:off x="5838305" y="2708700"/>
                          <a:ext cx="1014509" cy="1183594"/>
                          <a:chOff x="5685409" y="1775029"/>
                          <a:chExt cx="1123829" cy="1292352"/>
                        </a:xfrm>
                      </p:grpSpPr>
                      <p:pic>
                        <p:nvPicPr>
                          <p:cNvPr id="211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85409" y="1775029"/>
                            <a:ext cx="1123829" cy="127641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2" name="手繪多邊形 211"/>
                          <p:cNvSpPr/>
                          <p:nvPr/>
                        </p:nvSpPr>
                        <p:spPr bwMode="auto">
                          <a:xfrm>
                            <a:off x="5783785" y="2256739"/>
                            <a:ext cx="935701" cy="810642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Cloud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Security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endParaRPr lang="en-US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83" name="群組 182"/>
                        <p:cNvGrpSpPr/>
                        <p:nvPr/>
                      </p:nvGrpSpPr>
                      <p:grpSpPr>
                        <a:xfrm>
                          <a:off x="4409827" y="5060486"/>
                          <a:ext cx="1055744" cy="1199109"/>
                          <a:chOff x="5673259" y="4751433"/>
                          <a:chExt cx="1123897" cy="1276517"/>
                        </a:xfrm>
                      </p:grpSpPr>
                      <p:pic>
                        <p:nvPicPr>
                          <p:cNvPr id="209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73259" y="4751433"/>
                            <a:ext cx="1123897" cy="127651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10" name="手繪多邊形 209"/>
                          <p:cNvSpPr/>
                          <p:nvPr/>
                        </p:nvSpPr>
                        <p:spPr bwMode="auto">
                          <a:xfrm>
                            <a:off x="5847818" y="5208652"/>
                            <a:ext cx="809526" cy="812443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Log/</a:t>
                            </a:r>
                            <a:r>
                              <a:rPr lang="zh-TW" alt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側錄</a:t>
                            </a:r>
                            <a:endParaRPr lang="en-US" altLang="zh-TW" sz="1200" b="1" dirty="0">
                              <a:solidFill>
                                <a:schemeClr val="tx1"/>
                              </a:solidFill>
                              <a:effectLst>
                                <a:glow rad="139700">
                                  <a:schemeClr val="bg1">
                                    <a:alpha val="40000"/>
                                  </a:schemeClr>
                                </a:glow>
                              </a:effectLst>
                              <a:latin typeface="微軟正黑體" panose="020B0604030504040204" pitchFamily="34" charset="-120"/>
                              <a:ea typeface="微軟正黑體" panose="020B0604030504040204" pitchFamily="34" charset="-120"/>
                            </a:endParaRPr>
                          </a:p>
                        </p:txBody>
                      </p:sp>
                    </p:grpSp>
                    <p:sp>
                      <p:nvSpPr>
                        <p:cNvPr id="184" name="圓角矩形 183"/>
                        <p:cNvSpPr/>
                        <p:nvPr/>
                      </p:nvSpPr>
                      <p:spPr bwMode="auto">
                        <a:xfrm>
                          <a:off x="49152" y="3331177"/>
                          <a:ext cx="1762594" cy="466848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grpSp>
                      <p:nvGrpSpPr>
                        <p:cNvPr id="185" name="群組 184"/>
                        <p:cNvGrpSpPr/>
                        <p:nvPr/>
                      </p:nvGrpSpPr>
                      <p:grpSpPr>
                        <a:xfrm>
                          <a:off x="3390586" y="5056282"/>
                          <a:ext cx="1137422" cy="1204949"/>
                          <a:chOff x="4579375" y="5056847"/>
                          <a:chExt cx="1210848" cy="1282734"/>
                        </a:xfrm>
                      </p:grpSpPr>
                      <p:pic>
                        <p:nvPicPr>
                          <p:cNvPr id="207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clrChange>
                              <a:clrFrom>
                                <a:srgbClr val="000000">
                                  <a:alpha val="0"/>
                                </a:srgbClr>
                              </a:clrFrom>
                              <a:clrTo>
                                <a:srgbClr val="000000">
                                  <a:alpha val="0"/>
                                </a:srgbClr>
                              </a:clrTo>
                            </a:clrChange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79375" y="5056847"/>
                            <a:ext cx="1210848" cy="128099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8" name="手繪多邊形 207"/>
                          <p:cNvSpPr/>
                          <p:nvPr/>
                        </p:nvSpPr>
                        <p:spPr bwMode="auto">
                          <a:xfrm>
                            <a:off x="4693886" y="5490299"/>
                            <a:ext cx="947474" cy="849282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0" tIns="180558" rIns="0" bIns="180558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spc="-150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SIEM</a:t>
                            </a:r>
                          </a:p>
                        </p:txBody>
                      </p:sp>
                    </p:grpSp>
                    <p:grpSp>
                      <p:nvGrpSpPr>
                        <p:cNvPr id="186" name="群組 185"/>
                        <p:cNvGrpSpPr/>
                        <p:nvPr/>
                      </p:nvGrpSpPr>
                      <p:grpSpPr>
                        <a:xfrm>
                          <a:off x="2294953" y="1728632"/>
                          <a:ext cx="1055469" cy="1238172"/>
                          <a:chOff x="2240135" y="1775029"/>
                          <a:chExt cx="1123604" cy="1318102"/>
                        </a:xfrm>
                      </p:grpSpPr>
                      <p:pic>
                        <p:nvPicPr>
                          <p:cNvPr id="205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40135" y="1775029"/>
                            <a:ext cx="1123604" cy="127688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6" name="手繪多邊形 205"/>
                          <p:cNvSpPr/>
                          <p:nvPr/>
                        </p:nvSpPr>
                        <p:spPr bwMode="auto">
                          <a:xfrm>
                            <a:off x="2402099" y="2277061"/>
                            <a:ext cx="809316" cy="816070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IOT/OT</a:t>
                            </a:r>
                          </a:p>
                        </p:txBody>
                      </p:sp>
                    </p:grpSp>
                    <p:grpSp>
                      <p:nvGrpSpPr>
                        <p:cNvPr id="187" name="群組 186"/>
                        <p:cNvGrpSpPr/>
                        <p:nvPr/>
                      </p:nvGrpSpPr>
                      <p:grpSpPr>
                        <a:xfrm>
                          <a:off x="4386315" y="1381311"/>
                          <a:ext cx="1014509" cy="1183594"/>
                          <a:chOff x="4665671" y="1252317"/>
                          <a:chExt cx="1161730" cy="1284403"/>
                        </a:xfrm>
                      </p:grpSpPr>
                      <p:pic>
                        <p:nvPicPr>
                          <p:cNvPr id="203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677109" y="1252317"/>
                            <a:ext cx="1123640" cy="127640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4" name="手繪多邊形 203"/>
                          <p:cNvSpPr/>
                          <p:nvPr/>
                        </p:nvSpPr>
                        <p:spPr bwMode="auto">
                          <a:xfrm>
                            <a:off x="4665671" y="1716744"/>
                            <a:ext cx="1161730" cy="819976"/>
                          </a:xfrm>
                          <a:custGeom>
                            <a:avLst/>
                            <a:gdLst>
                              <a:gd name="connsiteX0" fmla="*/ 0 w 1116944"/>
                              <a:gd name="connsiteY0" fmla="*/ 532637 h 1065273"/>
                              <a:gd name="connsiteX1" fmla="*/ 173032 w 1116944"/>
                              <a:gd name="connsiteY1" fmla="*/ 147196 h 1065273"/>
                              <a:gd name="connsiteX2" fmla="*/ 558473 w 1116944"/>
                              <a:gd name="connsiteY2" fmla="*/ 1 h 1065273"/>
                              <a:gd name="connsiteX3" fmla="*/ 943914 w 1116944"/>
                              <a:gd name="connsiteY3" fmla="*/ 147198 h 1065273"/>
                              <a:gd name="connsiteX4" fmla="*/ 1116944 w 1116944"/>
                              <a:gd name="connsiteY4" fmla="*/ 532639 h 1065273"/>
                              <a:gd name="connsiteX5" fmla="*/ 943913 w 1116944"/>
                              <a:gd name="connsiteY5" fmla="*/ 918080 h 1065273"/>
                              <a:gd name="connsiteX6" fmla="*/ 558472 w 1116944"/>
                              <a:gd name="connsiteY6" fmla="*/ 1065276 h 1065273"/>
                              <a:gd name="connsiteX7" fmla="*/ 173031 w 1116944"/>
                              <a:gd name="connsiteY7" fmla="*/ 918080 h 1065273"/>
                              <a:gd name="connsiteX8" fmla="*/ 0 w 1116944"/>
                              <a:gd name="connsiteY8" fmla="*/ 532639 h 1065273"/>
                              <a:gd name="connsiteX9" fmla="*/ 0 w 1116944"/>
                              <a:gd name="connsiteY9" fmla="*/ 532637 h 106527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  <a:cxn ang="0">
                                <a:pos x="connsiteX9" y="connsiteY9"/>
                              </a:cxn>
                            </a:cxnLst>
                            <a:rect l="l" t="t" r="r" b="b"/>
                            <a:pathLst>
                              <a:path w="1116944" h="1065273">
                                <a:moveTo>
                                  <a:pt x="0" y="532637"/>
                                </a:moveTo>
                                <a:cubicBezTo>
                                  <a:pt x="0" y="386998"/>
                                  <a:pt x="62529" y="247712"/>
                                  <a:pt x="173032" y="147196"/>
                                </a:cubicBezTo>
                                <a:cubicBezTo>
                                  <a:pt x="276904" y="52712"/>
                                  <a:pt x="414933" y="0"/>
                                  <a:pt x="558473" y="1"/>
                                </a:cubicBezTo>
                                <a:cubicBezTo>
                                  <a:pt x="702013" y="1"/>
                                  <a:pt x="840042" y="52713"/>
                                  <a:pt x="943914" y="147198"/>
                                </a:cubicBezTo>
                                <a:cubicBezTo>
                                  <a:pt x="1054417" y="247714"/>
                                  <a:pt x="1116945" y="387001"/>
                                  <a:pt x="1116944" y="532639"/>
                                </a:cubicBezTo>
                                <a:cubicBezTo>
                                  <a:pt x="1116944" y="678278"/>
                                  <a:pt x="1054416" y="817565"/>
                                  <a:pt x="943913" y="918080"/>
                                </a:cubicBezTo>
                                <a:cubicBezTo>
                                  <a:pt x="840041" y="1012564"/>
                                  <a:pt x="702012" y="1065276"/>
                                  <a:pt x="558472" y="1065276"/>
                                </a:cubicBezTo>
                                <a:cubicBezTo>
                                  <a:pt x="414932" y="1065276"/>
                                  <a:pt x="276903" y="1012564"/>
                                  <a:pt x="173031" y="918080"/>
                                </a:cubicBezTo>
                                <a:cubicBezTo>
                                  <a:pt x="62528" y="817564"/>
                                  <a:pt x="0" y="678277"/>
                                  <a:pt x="0" y="532639"/>
                                </a:cubicBezTo>
                                <a:lnTo>
                                  <a:pt x="0" y="532637"/>
                                </a:ln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  <a:scene3d>
                            <a:camera prst="orthographicFront">
                              <a:rot lat="0" lon="0" rev="0"/>
                            </a:camera>
                            <a:lightRig rig="threePt" dir="t">
                              <a:rot lat="0" lon="0" rev="1200000"/>
                            </a:lightRig>
                          </a:scene3d>
                        </p:spPr>
                        <p:style>
                          <a:lnRef idx="0">
                            <a:schemeClr val="accent5"/>
                          </a:lnRef>
                          <a:fillRef idx="3">
                            <a:schemeClr val="accent5"/>
                          </a:fillRef>
                          <a:effectRef idx="3">
                            <a:schemeClr val="accent5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8973" tIns="181406" rIns="188973" bIns="181406" spcCol="1270" anchor="ctr"/>
                          <a:lstStyle/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altLang="zh-TW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NGFW/</a:t>
                            </a:r>
                          </a:p>
                          <a:p>
                            <a:pPr algn="ctr" defTabSz="889000" eaLnBrk="1" hangingPunct="1">
                              <a:lnSpc>
                                <a:spcPct val="900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NGIPS</a:t>
                            </a:r>
                          </a:p>
                        </p:txBody>
                      </p:sp>
                    </p:grpSp>
                    <p:grpSp>
                      <p:nvGrpSpPr>
                        <p:cNvPr id="188" name="群組 2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73547" y="1394235"/>
                          <a:ext cx="1014509" cy="1183594"/>
                          <a:chOff x="4387211" y="-1430338"/>
                          <a:chExt cx="1129352" cy="1301729"/>
                        </a:xfrm>
                      </p:grpSpPr>
                      <p:pic>
                        <p:nvPicPr>
                          <p:cNvPr id="201" name="Picture 103" descr="C:\Users\User\Desktop\公司簡介20151014版\lock.gif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 cstate="email">
                            <a:extLst>
                              <a:ext uri="{28A0092B-C50C-407E-A947-70E740481C1C}">
                                <a14:useLocalDpi xmlns:a14="http://schemas.microsoft.com/office/drawing/2010/main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92613" y="-1430338"/>
                            <a:ext cx="1123950" cy="127635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  <p:sp>
                        <p:nvSpPr>
                          <p:cNvPr id="202" name="手繪多邊形 201"/>
                          <p:cNvSpPr/>
                          <p:nvPr/>
                        </p:nvSpPr>
                        <p:spPr bwMode="auto">
                          <a:xfrm>
                            <a:off x="4387211" y="-926630"/>
                            <a:ext cx="1123950" cy="798021"/>
                          </a:xfrm>
                          <a:custGeom>
                            <a:avLst/>
                            <a:gdLst>
                              <a:gd name="connsiteX0" fmla="*/ 0 w 1059488"/>
                              <a:gd name="connsiteY0" fmla="*/ 529744 h 1059488"/>
                              <a:gd name="connsiteX1" fmla="*/ 155159 w 1059488"/>
                              <a:gd name="connsiteY1" fmla="*/ 155158 h 1059488"/>
                              <a:gd name="connsiteX2" fmla="*/ 529745 w 1059488"/>
                              <a:gd name="connsiteY2" fmla="*/ 0 h 1059488"/>
                              <a:gd name="connsiteX3" fmla="*/ 904331 w 1059488"/>
                              <a:gd name="connsiteY3" fmla="*/ 155159 h 1059488"/>
                              <a:gd name="connsiteX4" fmla="*/ 1059489 w 1059488"/>
                              <a:gd name="connsiteY4" fmla="*/ 529745 h 1059488"/>
                              <a:gd name="connsiteX5" fmla="*/ 904330 w 1059488"/>
                              <a:gd name="connsiteY5" fmla="*/ 904331 h 1059488"/>
                              <a:gd name="connsiteX6" fmla="*/ 529744 w 1059488"/>
                              <a:gd name="connsiteY6" fmla="*/ 1059489 h 1059488"/>
                              <a:gd name="connsiteX7" fmla="*/ 155158 w 1059488"/>
                              <a:gd name="connsiteY7" fmla="*/ 904330 h 1059488"/>
                              <a:gd name="connsiteX8" fmla="*/ 0 w 1059488"/>
                              <a:gd name="connsiteY8" fmla="*/ 529744 h 1059488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  <a:cxn ang="0">
                                <a:pos x="connsiteX7" y="connsiteY7"/>
                              </a:cxn>
                              <a:cxn ang="0">
                                <a:pos x="connsiteX8" y="connsiteY8"/>
                              </a:cxn>
                            </a:cxnLst>
                            <a:rect l="l" t="t" r="r" b="b"/>
                            <a:pathLst>
                              <a:path w="1059488" h="1059488">
                                <a:moveTo>
                                  <a:pt x="0" y="529744"/>
                                </a:moveTo>
                                <a:cubicBezTo>
                                  <a:pt x="0" y="389247"/>
                                  <a:pt x="55813" y="254505"/>
                                  <a:pt x="155159" y="155158"/>
                                </a:cubicBezTo>
                                <a:cubicBezTo>
                                  <a:pt x="254505" y="55812"/>
                                  <a:pt x="389248" y="0"/>
                                  <a:pt x="529745" y="0"/>
                                </a:cubicBezTo>
                                <a:cubicBezTo>
                                  <a:pt x="670242" y="0"/>
                                  <a:pt x="804984" y="55813"/>
                                  <a:pt x="904331" y="155159"/>
                                </a:cubicBezTo>
                                <a:cubicBezTo>
                                  <a:pt x="1003677" y="254505"/>
                                  <a:pt x="1059489" y="389248"/>
                                  <a:pt x="1059489" y="529745"/>
                                </a:cubicBezTo>
                                <a:cubicBezTo>
                                  <a:pt x="1059489" y="670242"/>
                                  <a:pt x="1003677" y="804984"/>
                                  <a:pt x="904330" y="904331"/>
                                </a:cubicBezTo>
                                <a:cubicBezTo>
                                  <a:pt x="804984" y="1003677"/>
                                  <a:pt x="670241" y="1059489"/>
                                  <a:pt x="529744" y="1059489"/>
                                </a:cubicBezTo>
                                <a:cubicBezTo>
                                  <a:pt x="389247" y="1059489"/>
                                  <a:pt x="254505" y="1003677"/>
                                  <a:pt x="155158" y="904330"/>
                                </a:cubicBezTo>
                                <a:cubicBezTo>
                                  <a:pt x="55812" y="804984"/>
                                  <a:pt x="0" y="670241"/>
                                  <a:pt x="0" y="529744"/>
                                </a:cubicBezTo>
                                <a:close/>
                              </a:path>
                            </a:pathLst>
                          </a:custGeom>
                          <a:noFill/>
                          <a:ln>
                            <a:noFill/>
                          </a:ln>
                          <a:effectLst/>
                        </p:spPr>
                        <p:style>
                          <a:lnRef idx="0">
                            <a:scrgbClr r="0" g="0" b="0"/>
                          </a:lnRef>
                          <a:fillRef idx="1">
                            <a:scrgbClr r="0" g="0" b="0"/>
                          </a:fillRef>
                          <a:effectRef idx="0">
                            <a:scrgbClr r="0" g="0" b="0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lIns="180559" tIns="180558" rIns="180559" bIns="180558" spcCol="1270" anchor="ctr"/>
                          <a:lstStyle/>
                          <a:p>
                            <a:pPr algn="ctr" defTabSz="889000" eaLnBrk="1" hangingPunct="1">
                              <a:lnSpc>
                                <a:spcPts val="1500"/>
                              </a:lnSpc>
                              <a:spcAft>
                                <a:spcPct val="35000"/>
                              </a:spcAft>
                              <a:defRPr/>
                            </a:pPr>
                            <a:r>
                              <a:rPr lang="en-US" sz="1200" b="1" dirty="0">
                                <a:solidFill>
                                  <a:schemeClr val="tx1"/>
                                </a:solidFill>
                                <a:effectLst>
                                  <a:glow rad="139700">
                                    <a:schemeClr val="bg1">
                                      <a:alpha val="40000"/>
                                    </a:schemeClr>
                                  </a:glow>
                                </a:effectLst>
                                <a:latin typeface="微軟正黑體" panose="020B0604030504040204" pitchFamily="34" charset="-120"/>
                                <a:ea typeface="微軟正黑體" panose="020B0604030504040204" pitchFamily="34" charset="-120"/>
                              </a:rPr>
                              <a:t>End Point</a:t>
                            </a:r>
                          </a:p>
                        </p:txBody>
                      </p:sp>
                    </p:grpSp>
                    <p:sp>
                      <p:nvSpPr>
                        <p:cNvPr id="199" name="圓角矩形 198"/>
                        <p:cNvSpPr/>
                        <p:nvPr/>
                      </p:nvSpPr>
                      <p:spPr bwMode="auto">
                        <a:xfrm>
                          <a:off x="6256514" y="2262880"/>
                          <a:ext cx="1272008" cy="422323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  <p:pic>
                      <p:nvPicPr>
                        <p:cNvPr id="190" name="圖片 189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3183140" y="2627417"/>
                          <a:ext cx="2106518" cy="2331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1" name="Picture 59" descr="SYSCOMLogo透+白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email">
                          <a:extLst>
                            <a:ext uri="{28A0092B-C50C-407E-A947-70E740481C1C}">
                              <a14:useLocalDpi xmlns:a14="http://schemas.microsoft.com/office/drawing/2010/main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27170" y="3470780"/>
                          <a:ext cx="1322696" cy="363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  <p:sp>
                      <p:nvSpPr>
                        <p:cNvPr id="192" name="圓角矩形 191"/>
                        <p:cNvSpPr/>
                        <p:nvPr/>
                      </p:nvSpPr>
                      <p:spPr bwMode="auto">
                        <a:xfrm>
                          <a:off x="6877928" y="3089896"/>
                          <a:ext cx="1944302" cy="595704"/>
                        </a:xfrm>
                        <a:prstGeom prst="roundRect">
                          <a:avLst/>
                        </a:prstGeom>
                        <a:solidFill>
                          <a:schemeClr val="bg1"/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>
                          <a:outerShdw blurRad="44450" dist="27940" dir="5400000" algn="ctr">
                            <a:srgbClr val="000000">
                              <a:alpha val="32000"/>
                            </a:srgbClr>
                          </a:outerShdw>
                        </a:effectLst>
                        <a:scene3d>
                          <a:camera prst="orthographicFront">
                            <a:rot lat="0" lon="0" rev="0"/>
                          </a:camera>
                          <a:lightRig rig="balanced" dir="t">
                            <a:rot lat="0" lon="0" rev="8700000"/>
                          </a:lightRig>
                        </a:scene3d>
                        <a:sp3d>
                          <a:bevelT w="190500" h="38100"/>
                        </a:sp3d>
                      </p:spPr>
                      <p:txBody>
                        <a:bodyPr/>
                        <a:lstStyle/>
                        <a:p>
                          <a:pPr eaLnBrk="1" hangingPunct="1">
                            <a:defRPr/>
                          </a:pPr>
                          <a:endParaRPr lang="zh-TW" altLang="en-US"/>
                        </a:p>
                      </p:txBody>
                    </p:sp>
                  </p:grpSp>
                  <p:pic>
                    <p:nvPicPr>
                      <p:cNvPr id="131" name="圖片 130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7127544" y="1383616"/>
                        <a:ext cx="738587" cy="394497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46" name="圖片 145"/>
                      <p:cNvPicPr>
                        <a:picLocks noChangeAspect="1"/>
                      </p:cNvPicPr>
                      <p:nvPr/>
                    </p:nvPicPr>
                    <p:blipFill>
                      <a:blip r:embed="rId1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2837020" y="1296217"/>
                        <a:ext cx="690011" cy="368551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129" name="Picture 3" descr="C:\Users\User\Desktop\MOMENTUM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7092790" y="5990528"/>
                      <a:ext cx="1048342" cy="1529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108" name="Picture 2" descr="C:\Users\User\Desktop\Akamai-Logo-Circle-PMS.pn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968591" y="3241951"/>
                    <a:ext cx="780561" cy="317702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82" name="Picture 2" descr="C:\Users\User\Desktop\cisco blue\partner-logo-blue.png"/>
                <p:cNvPicPr>
                  <a:picLocks noChangeAspect="1" noChangeArrowheads="1"/>
                </p:cNvPicPr>
                <p:nvPr/>
              </p:nvPicPr>
              <p:blipFill rotWithShape="1"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92" r="33843" b="61640"/>
                <a:stretch/>
              </p:blipFill>
              <p:spPr bwMode="auto">
                <a:xfrm>
                  <a:off x="5425979" y="1270410"/>
                  <a:ext cx="590345" cy="35674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236" name="圖片 235">
                <a:extLst>
                  <a:ext uri="{FF2B5EF4-FFF2-40B4-BE49-F238E27FC236}">
                    <a16:creationId xmlns:a16="http://schemas.microsoft.com/office/drawing/2014/main" xmlns="" id="{71F90CD5-C607-4C7F-B839-EDF4C83BE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8959" y="5908119"/>
                <a:ext cx="850227" cy="205099"/>
              </a:xfrm>
              <a:prstGeom prst="rect">
                <a:avLst/>
              </a:prstGeom>
            </p:spPr>
          </p:pic>
          <p:pic>
            <p:nvPicPr>
              <p:cNvPr id="237" name="圖片 236">
                <a:extLst>
                  <a:ext uri="{FF2B5EF4-FFF2-40B4-BE49-F238E27FC236}">
                    <a16:creationId xmlns:a16="http://schemas.microsoft.com/office/drawing/2014/main" xmlns="" id="{C9E30239-41F7-4572-9A30-D97624FBEB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13569" y="5485104"/>
                <a:ext cx="849154" cy="204840"/>
              </a:xfrm>
              <a:prstGeom prst="rect">
                <a:avLst/>
              </a:prstGeom>
            </p:spPr>
          </p:pic>
          <p:sp>
            <p:nvSpPr>
              <p:cNvPr id="238" name="圓角矩形 147">
                <a:extLst>
                  <a:ext uri="{FF2B5EF4-FFF2-40B4-BE49-F238E27FC236}">
                    <a16:creationId xmlns:a16="http://schemas.microsoft.com/office/drawing/2014/main" xmlns="" id="{43CC8B6B-D9C8-4867-8B43-01112D3B01CE}"/>
                  </a:ext>
                </a:extLst>
              </p:cNvPr>
              <p:cNvSpPr/>
              <p:nvPr/>
            </p:nvSpPr>
            <p:spPr bwMode="auto">
              <a:xfrm>
                <a:off x="2853313" y="6115763"/>
                <a:ext cx="2217450" cy="420119"/>
              </a:xfrm>
              <a:prstGeom prst="round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txBody>
              <a:bodyPr/>
              <a:lstStyle/>
              <a:p>
                <a:pPr eaLnBrk="1" hangingPunct="1">
                  <a:defRPr/>
                </a:pPr>
                <a:endParaRPr lang="zh-TW" altLang="en-US"/>
              </a:p>
            </p:txBody>
          </p:sp>
          <p:pic>
            <p:nvPicPr>
              <p:cNvPr id="239" name="圖片 238">
                <a:extLst>
                  <a:ext uri="{FF2B5EF4-FFF2-40B4-BE49-F238E27FC236}">
                    <a16:creationId xmlns:a16="http://schemas.microsoft.com/office/drawing/2014/main" xmlns="" id="{B2A81125-1C50-4A23-846B-8E7455FEAB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3020" y="6224612"/>
                <a:ext cx="853060" cy="205782"/>
              </a:xfrm>
              <a:prstGeom prst="rect">
                <a:avLst/>
              </a:prstGeom>
            </p:spPr>
          </p:pic>
        </p:grp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905" y="4214681"/>
              <a:ext cx="1039388" cy="459265"/>
            </a:xfrm>
            <a:prstGeom prst="rect">
              <a:avLst/>
            </a:prstGeom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18" cstate="print">
              <a:clrChange>
                <a:clrFrom>
                  <a:srgbClr val="F3F9F7"/>
                </a:clrFrom>
                <a:clrTo>
                  <a:srgbClr val="F3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071" y="5447351"/>
              <a:ext cx="367590" cy="337294"/>
            </a:xfrm>
            <a:prstGeom prst="rect">
              <a:avLst/>
            </a:prstGeom>
          </p:spPr>
        </p:pic>
        <p:pic>
          <p:nvPicPr>
            <p:cNvPr id="87" name="圖片 86"/>
            <p:cNvPicPr>
              <a:picLocks noChangeAspect="1"/>
            </p:cNvPicPr>
            <p:nvPr/>
          </p:nvPicPr>
          <p:blipFill>
            <a:blip r:embed="rId19" cstate="print">
              <a:clrChange>
                <a:clrFrom>
                  <a:srgbClr val="F3F9F7"/>
                </a:clrFrom>
                <a:clrTo>
                  <a:srgbClr val="F3F9F7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8189" y="5055618"/>
              <a:ext cx="363784" cy="333802"/>
            </a:xfrm>
            <a:prstGeom prst="rect">
              <a:avLst/>
            </a:prstGeom>
          </p:spPr>
        </p:pic>
        <p:pic>
          <p:nvPicPr>
            <p:cNvPr id="88" name="圖片 87"/>
            <p:cNvPicPr>
              <a:picLocks noChangeAspect="1"/>
            </p:cNvPicPr>
            <p:nvPr/>
          </p:nvPicPr>
          <p:blipFill>
            <a:blip r:embed="rId2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7135" y="3183686"/>
              <a:ext cx="920447" cy="406710"/>
            </a:xfrm>
            <a:prstGeom prst="rect">
              <a:avLst/>
            </a:prstGeom>
          </p:spPr>
        </p:pic>
        <p:pic>
          <p:nvPicPr>
            <p:cNvPr id="89" name="圖片 88"/>
            <p:cNvPicPr>
              <a:picLocks noChangeAspect="1"/>
            </p:cNvPicPr>
            <p:nvPr/>
          </p:nvPicPr>
          <p:blipFill>
            <a:blip r:embed="rId2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1978" y="3945835"/>
              <a:ext cx="875604" cy="386896"/>
            </a:xfrm>
            <a:prstGeom prst="rect">
              <a:avLst/>
            </a:prstGeom>
          </p:spPr>
        </p:pic>
        <p:pic>
          <p:nvPicPr>
            <p:cNvPr id="90" name="Picture 2" descr="C:\Users\User\Desktop\Akamai-Logo-Circle-PMS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6575" y="4262972"/>
              <a:ext cx="780561" cy="317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4" name="圖片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0114" y="6278485"/>
              <a:ext cx="902007" cy="79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003" y="1257911"/>
              <a:ext cx="784045" cy="354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圖片 5"/>
            <p:cNvPicPr>
              <a:picLocks noChangeAspect="1"/>
            </p:cNvPicPr>
            <p:nvPr/>
          </p:nvPicPr>
          <p:blipFill rotWithShape="1">
            <a:blip r:embed="rId2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29" b="33661"/>
            <a:stretch/>
          </p:blipFill>
          <p:spPr>
            <a:xfrm>
              <a:off x="-10902" y="3350955"/>
              <a:ext cx="1070064" cy="250277"/>
            </a:xfrm>
            <a:prstGeom prst="rect">
              <a:avLst/>
            </a:prstGeom>
          </p:spPr>
        </p:pic>
        <p:pic>
          <p:nvPicPr>
            <p:cNvPr id="99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2611" y="1385535"/>
              <a:ext cx="743407" cy="3365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0" name="Picture 2" descr="C:\Users\User\Desktop\趨勢科技.png"/>
            <p:cNvPicPr>
              <a:picLocks noChangeAspect="1" noChangeArrowheads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3162" y="2266174"/>
              <a:ext cx="805109" cy="364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1" name="圖片 100"/>
            <p:cNvPicPr>
              <a:picLocks noChangeAspect="1"/>
            </p:cNvPicPr>
            <p:nvPr/>
          </p:nvPicPr>
          <p:blipFill rotWithShape="1"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129" b="33661"/>
            <a:stretch/>
          </p:blipFill>
          <p:spPr>
            <a:xfrm>
              <a:off x="1305668" y="2256726"/>
              <a:ext cx="1030041" cy="240916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623" y="3279119"/>
              <a:ext cx="914016" cy="4187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076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2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核心六、專業整體資訊委外服務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7DCDD-03C4-4BBB-A6F5-87AE6AE6749F}" type="slidenum">
              <a:rPr lang="en-US" altLang="zh-TW" smtClean="0"/>
              <a:pPr>
                <a:defRPr/>
              </a:pPr>
              <a:t>22</a:t>
            </a:fld>
            <a:endParaRPr lang="en-US" altLang="zh-TW"/>
          </a:p>
        </p:txBody>
      </p:sp>
      <p:grpSp>
        <p:nvGrpSpPr>
          <p:cNvPr id="4" name="群組 3"/>
          <p:cNvGrpSpPr/>
          <p:nvPr/>
        </p:nvGrpSpPr>
        <p:grpSpPr>
          <a:xfrm>
            <a:off x="4726106" y="1027862"/>
            <a:ext cx="3600000" cy="2824129"/>
            <a:chOff x="4726106" y="1027862"/>
            <a:chExt cx="3600000" cy="2824129"/>
          </a:xfrm>
        </p:grpSpPr>
        <p:sp>
          <p:nvSpPr>
            <p:cNvPr id="27" name="矩形 26"/>
            <p:cNvSpPr/>
            <p:nvPr/>
          </p:nvSpPr>
          <p:spPr bwMode="auto">
            <a:xfrm>
              <a:off x="4732006" y="1813253"/>
              <a:ext cx="3594100" cy="203873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8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28" name="圓角化同側角落矩形 27"/>
            <p:cNvSpPr/>
            <p:nvPr/>
          </p:nvSpPr>
          <p:spPr bwMode="auto">
            <a:xfrm>
              <a:off x="4726106" y="1027862"/>
              <a:ext cx="3600000" cy="720000"/>
            </a:xfrm>
            <a:prstGeom prst="round2SameRect">
              <a:avLst/>
            </a:prstGeom>
            <a:solidFill>
              <a:srgbClr val="00B0F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檔案管理局</a:t>
              </a:r>
              <a:r>
                <a:rPr lang="en-US" altLang="zh-TW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/>
              </a:r>
              <a:br>
                <a:rPr lang="en-US" altLang="zh-TW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</a:b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全國資訊系統委外服務</a:t>
              </a:r>
            </a:p>
          </p:txBody>
        </p:sp>
        <p:pic>
          <p:nvPicPr>
            <p:cNvPr id="1026" name="Picture 2" descr="C:\Users\User\Desktop\檔案局\投影片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2145" y="1877629"/>
              <a:ext cx="2731737" cy="16812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  <a:extLst/>
          </p:spPr>
        </p:pic>
      </p:grpSp>
      <p:grpSp>
        <p:nvGrpSpPr>
          <p:cNvPr id="3" name="群組 2"/>
          <p:cNvGrpSpPr/>
          <p:nvPr/>
        </p:nvGrpSpPr>
        <p:grpSpPr>
          <a:xfrm>
            <a:off x="666750" y="1042255"/>
            <a:ext cx="3600000" cy="2809736"/>
            <a:chOff x="666750" y="1042255"/>
            <a:chExt cx="3600000" cy="2809736"/>
          </a:xfrm>
        </p:grpSpPr>
        <p:sp>
          <p:nvSpPr>
            <p:cNvPr id="30" name="矩形 29"/>
            <p:cNvSpPr/>
            <p:nvPr/>
          </p:nvSpPr>
          <p:spPr bwMode="auto">
            <a:xfrm>
              <a:off x="671062" y="1840723"/>
              <a:ext cx="3595688" cy="2011268"/>
            </a:xfrm>
            <a:prstGeom prst="rect">
              <a:avLst/>
            </a:pr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lin ang="5400000" scaled="0"/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eaLnBrk="1" hangingPunct="1">
                <a:defRPr/>
              </a:pPr>
              <a:endParaRPr lang="zh-TW" alt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31" name="圓角化同側角落矩形 30"/>
            <p:cNvSpPr/>
            <p:nvPr/>
          </p:nvSpPr>
          <p:spPr bwMode="auto">
            <a:xfrm>
              <a:off x="666750" y="1042255"/>
              <a:ext cx="3600000" cy="720000"/>
            </a:xfrm>
            <a:prstGeom prst="round2SameRect">
              <a:avLst/>
            </a:prstGeom>
            <a:solidFill>
              <a:srgbClr val="FFC000"/>
            </a:solidFill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衛生福利部醫療網服務中心</a:t>
              </a:r>
              <a:endParaRPr lang="en-US" altLang="zh-TW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  <a:p>
              <a:pPr algn="ctr" eaLnBrk="1" hangingPunct="1">
                <a:defRPr/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rPr>
                <a:t>委外服務</a:t>
              </a:r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659" y="1966141"/>
              <a:ext cx="2740493" cy="16797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6" name="群組 5"/>
          <p:cNvGrpSpPr/>
          <p:nvPr/>
        </p:nvGrpSpPr>
        <p:grpSpPr>
          <a:xfrm>
            <a:off x="682934" y="3703128"/>
            <a:ext cx="7643172" cy="2911313"/>
            <a:chOff x="682934" y="3703128"/>
            <a:chExt cx="7643172" cy="2911313"/>
          </a:xfrm>
        </p:grpSpPr>
        <p:grpSp>
          <p:nvGrpSpPr>
            <p:cNvPr id="10" name="群組 9"/>
            <p:cNvGrpSpPr/>
            <p:nvPr/>
          </p:nvGrpSpPr>
          <p:grpSpPr>
            <a:xfrm>
              <a:off x="682934" y="3703128"/>
              <a:ext cx="7643172" cy="2666213"/>
              <a:chOff x="682934" y="3703128"/>
              <a:chExt cx="7643172" cy="2666213"/>
            </a:xfrm>
          </p:grpSpPr>
          <p:sp>
            <p:nvSpPr>
              <p:cNvPr id="14" name="矩形 13"/>
              <p:cNvSpPr/>
              <p:nvPr/>
            </p:nvSpPr>
            <p:spPr bwMode="auto">
              <a:xfrm>
                <a:off x="682934" y="4314997"/>
                <a:ext cx="7643172" cy="1674132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1"/>
                <a:tileRect/>
              </a:gradFill>
              <a:ln>
                <a:headEnd type="none" w="med" len="med"/>
                <a:tailEnd type="none" w="med" len="med"/>
              </a:ln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lvl="1" algn="ctr" eaLnBrk="1" hangingPunct="1">
                  <a:defRPr/>
                </a:pPr>
                <a:r>
                  <a:rPr lang="zh-TW" altLang="en-US" sz="1600" b="1" dirty="0">
                    <a:solidFill>
                      <a:schemeClr val="tx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參與國家衛星地面控制系統建置，派遣專業人員進駐國家太空中心駐點操作</a:t>
                </a:r>
                <a:endParaRPr lang="en-US" altLang="zh-TW" sz="16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eaLnBrk="1" hangingPunct="1">
                  <a:defRPr/>
                </a:pPr>
                <a:endParaRPr lang="zh-TW" altLang="en-US" sz="16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9" name="群組 8"/>
              <p:cNvGrpSpPr/>
              <p:nvPr/>
            </p:nvGrpSpPr>
            <p:grpSpPr>
              <a:xfrm>
                <a:off x="682934" y="3703128"/>
                <a:ext cx="7643172" cy="2666213"/>
                <a:chOff x="682934" y="3703128"/>
                <a:chExt cx="7643172" cy="2666213"/>
              </a:xfrm>
            </p:grpSpPr>
            <p:sp>
              <p:nvSpPr>
                <p:cNvPr id="15" name="圓角化同側角落矩形 14"/>
                <p:cNvSpPr/>
                <p:nvPr/>
              </p:nvSpPr>
              <p:spPr bwMode="auto">
                <a:xfrm>
                  <a:off x="682934" y="3703128"/>
                  <a:ext cx="7643172" cy="545908"/>
                </a:xfrm>
                <a:prstGeom prst="round2SameRect">
                  <a:avLst/>
                </a:prstGeom>
                <a:solidFill>
                  <a:srgbClr val="92D050"/>
                </a:solidFill>
                <a:ln>
                  <a:headEnd type="none" w="med" len="med"/>
                  <a:tailEnd type="none" w="med" len="med"/>
                </a:ln>
              </p:spPr>
              <p:style>
                <a:lnRef idx="0">
                  <a:schemeClr val="accent3"/>
                </a:lnRef>
                <a:fillRef idx="3">
                  <a:schemeClr val="accent3"/>
                </a:fillRef>
                <a:effectRef idx="3">
                  <a:schemeClr val="accent3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eaLnBrk="1" hangingPunct="1">
                    <a:defRPr/>
                  </a:pPr>
                  <a:r>
                    <a:rPr lang="zh-TW" altLang="en-US" sz="2000" b="1" dirty="0">
                      <a:solidFill>
                        <a:schemeClr val="tx1"/>
                      </a:solidFill>
                      <a:latin typeface="微軟正黑體" pitchFamily="34" charset="-120"/>
                      <a:ea typeface="微軟正黑體" pitchFamily="34" charset="-120"/>
                    </a:rPr>
                    <a:t>國家太空中心委外服務</a:t>
                  </a:r>
                </a:p>
              </p:txBody>
            </p:sp>
            <p:pic>
              <p:nvPicPr>
                <p:cNvPr id="17" name="圖片 16"/>
                <p:cNvPicPr>
                  <a:picLocks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 b="606"/>
                <a:stretch/>
              </p:blipFill>
              <p:spPr bwMode="auto">
                <a:xfrm>
                  <a:off x="4864275" y="4699581"/>
                  <a:ext cx="3019607" cy="166976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" name="Picture 2" descr="C:\Users\User\Desktop\Screen-Shot-2017-08-24-at-6_30_28-PM-1024x611.pn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159" b="15366"/>
                <a:stretch/>
              </p:blipFill>
              <p:spPr bwMode="auto">
                <a:xfrm>
                  <a:off x="979386" y="4689397"/>
                  <a:ext cx="3730399" cy="1679944"/>
                </a:xfrm>
                <a:prstGeom prst="round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sp>
          <p:nvSpPr>
            <p:cNvPr id="5" name="文字方塊 4"/>
            <p:cNvSpPr txBox="1"/>
            <p:nvPr/>
          </p:nvSpPr>
          <p:spPr>
            <a:xfrm>
              <a:off x="1654864" y="6337442"/>
              <a:ext cx="24929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TW" altLang="en-US" sz="1200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圖片資料來源：國家太空中心提供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06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3878282"/>
            <a:ext cx="8424863" cy="647700"/>
            <a:chOff x="323528" y="1259831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59831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490092">
                    <a:lumMod val="50000"/>
                  </a:srgbClr>
                </a:gs>
                <a:gs pos="23000">
                  <a:srgbClr val="490092">
                    <a:alpha val="0"/>
                    <a:lumMod val="50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1302" y="1331839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490092">
                    <a:alpha val="0"/>
                  </a:srgbClr>
                </a:gs>
                <a:gs pos="100000">
                  <a:srgbClr val="490092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代表客戶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23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1389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kern="1200" dirty="0"/>
              <a:t>代表客戶 </a:t>
            </a:r>
            <a:r>
              <a:rPr lang="en-US" altLang="zh-TW" kern="1200" dirty="0"/>
              <a:t>–</a:t>
            </a:r>
            <a:r>
              <a:rPr lang="zh-TW" altLang="en-US" kern="1200" dirty="0"/>
              <a:t> 銀行及保險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24</a:t>
            </a:fld>
            <a:endParaRPr lang="en-US" altLang="zh-TW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68316" y="5270726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客戶名稱依銀行及保險，照字首筆畫數排列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472299" y="1181164"/>
            <a:ext cx="8182598" cy="608400"/>
            <a:chOff x="472299" y="1181164"/>
            <a:chExt cx="8182598" cy="608400"/>
          </a:xfrm>
        </p:grpSpPr>
        <p:sp>
          <p:nvSpPr>
            <p:cNvPr id="26641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26635" name="群組 2"/>
            <p:cNvGrpSpPr>
              <a:grpSpLocks/>
            </p:cNvGrpSpPr>
            <p:nvPr/>
          </p:nvGrpSpPr>
          <p:grpSpPr bwMode="auto">
            <a:xfrm>
              <a:off x="472299" y="1181164"/>
              <a:ext cx="1580399" cy="608400"/>
              <a:chOff x="616893" y="1138238"/>
              <a:chExt cx="1751326" cy="687113"/>
            </a:xfrm>
          </p:grpSpPr>
          <p:sp>
            <p:nvSpPr>
              <p:cNvPr id="26645" name="圓角矩形 48"/>
              <p:cNvSpPr>
                <a:spLocks noChangeArrowheads="1"/>
              </p:cNvSpPr>
              <p:nvPr/>
            </p:nvSpPr>
            <p:spPr bwMode="auto">
              <a:xfrm>
                <a:off x="616893" y="1138238"/>
                <a:ext cx="1751326" cy="687113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bg1"/>
                  </a:solidFill>
                  <a:latin typeface="Arial" charset="0"/>
                  <a:ea typeface="標楷體" pitchFamily="65" charset="-120"/>
                </a:endParaRPr>
              </a:p>
            </p:txBody>
          </p:sp>
          <p:pic>
            <p:nvPicPr>
              <p:cNvPr id="26646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601" y="1331913"/>
                <a:ext cx="1554258" cy="2982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6643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44" name="Picture 5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8867" y="1277485"/>
              <a:ext cx="1269463" cy="41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2" name="Picture 10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1496" y="1272491"/>
              <a:ext cx="1270755" cy="425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39" name="圓角矩形 50"/>
            <p:cNvSpPr>
              <a:spLocks noChangeArrowheads="1"/>
            </p:cNvSpPr>
            <p:nvPr/>
          </p:nvSpPr>
          <p:spPr bwMode="auto">
            <a:xfrm>
              <a:off x="54239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2" name="圓角矩形 69"/>
            <p:cNvSpPr>
              <a:spLocks noChangeArrowheads="1"/>
            </p:cNvSpPr>
            <p:nvPr/>
          </p:nvSpPr>
          <p:spPr bwMode="auto">
            <a:xfrm>
              <a:off x="7074497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4" name="Picture 6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432" y="1339965"/>
              <a:ext cx="1474504" cy="290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C:\Users\User\Desktop\未命名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883" y="1359016"/>
              <a:ext cx="1401797" cy="2526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472299" y="3673303"/>
            <a:ext cx="8182598" cy="608400"/>
            <a:chOff x="472299" y="3673303"/>
            <a:chExt cx="8182598" cy="608400"/>
          </a:xfrm>
        </p:grpSpPr>
        <p:sp>
          <p:nvSpPr>
            <p:cNvPr id="122" name="圓角矩形 51"/>
            <p:cNvSpPr>
              <a:spLocks noChangeArrowheads="1"/>
            </p:cNvSpPr>
            <p:nvPr/>
          </p:nvSpPr>
          <p:spPr bwMode="auto">
            <a:xfrm>
              <a:off x="4722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5" name="圓角矩形 52"/>
            <p:cNvSpPr>
              <a:spLocks noChangeArrowheads="1"/>
            </p:cNvSpPr>
            <p:nvPr/>
          </p:nvSpPr>
          <p:spPr bwMode="auto">
            <a:xfrm>
              <a:off x="212284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8" name="圓角矩形 54"/>
            <p:cNvSpPr>
              <a:spLocks noChangeArrowheads="1"/>
            </p:cNvSpPr>
            <p:nvPr/>
          </p:nvSpPr>
          <p:spPr bwMode="auto">
            <a:xfrm>
              <a:off x="7074497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1" name="圓角矩形 53"/>
            <p:cNvSpPr>
              <a:spLocks noChangeArrowheads="1"/>
            </p:cNvSpPr>
            <p:nvPr/>
          </p:nvSpPr>
          <p:spPr bwMode="auto">
            <a:xfrm>
              <a:off x="37733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4" name="圓角矩形 54"/>
            <p:cNvSpPr>
              <a:spLocks noChangeArrowheads="1"/>
            </p:cNvSpPr>
            <p:nvPr/>
          </p:nvSpPr>
          <p:spPr bwMode="auto">
            <a:xfrm>
              <a:off x="5423948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90" name="Picture 1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79" y="3707503"/>
              <a:ext cx="1122249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圖片 9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942" y="3811540"/>
              <a:ext cx="1490411" cy="331926"/>
            </a:xfrm>
            <a:prstGeom prst="rect">
              <a:avLst/>
            </a:prstGeom>
          </p:spPr>
        </p:pic>
        <p:pic>
          <p:nvPicPr>
            <p:cNvPr id="94" name="Picture 11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1955" y="3779503"/>
              <a:ext cx="1504496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 descr="C:\Users\User\Desktop\logo.gif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422" y="3813197"/>
              <a:ext cx="1238250" cy="32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User\Desktop\未命名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2364" y="3845645"/>
              <a:ext cx="1269463" cy="263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472299" y="2011877"/>
            <a:ext cx="8182598" cy="608400"/>
            <a:chOff x="472299" y="2011877"/>
            <a:chExt cx="8182598" cy="608400"/>
          </a:xfrm>
        </p:grpSpPr>
        <p:sp>
          <p:nvSpPr>
            <p:cNvPr id="26691" name="圓角矩形 52"/>
            <p:cNvSpPr>
              <a:spLocks noChangeArrowheads="1"/>
            </p:cNvSpPr>
            <p:nvPr/>
          </p:nvSpPr>
          <p:spPr bwMode="auto">
            <a:xfrm>
              <a:off x="212284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9" name="圓角矩形 51"/>
            <p:cNvSpPr>
              <a:spLocks noChangeArrowheads="1"/>
            </p:cNvSpPr>
            <p:nvPr/>
          </p:nvSpPr>
          <p:spPr bwMode="auto">
            <a:xfrm>
              <a:off x="4722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5" name="圓角矩形 54"/>
            <p:cNvSpPr>
              <a:spLocks noChangeArrowheads="1"/>
            </p:cNvSpPr>
            <p:nvPr/>
          </p:nvSpPr>
          <p:spPr bwMode="auto">
            <a:xfrm>
              <a:off x="7074497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702" name="圖片 81" descr="imagesCAVX2FYW.jp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6531" y="2065342"/>
              <a:ext cx="1418152" cy="501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87" name="圓角矩形 54"/>
            <p:cNvSpPr>
              <a:spLocks noChangeArrowheads="1"/>
            </p:cNvSpPr>
            <p:nvPr/>
          </p:nvSpPr>
          <p:spPr bwMode="auto">
            <a:xfrm>
              <a:off x="5423948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93" name="圓角矩形 53"/>
            <p:cNvSpPr>
              <a:spLocks noChangeArrowheads="1"/>
            </p:cNvSpPr>
            <p:nvPr/>
          </p:nvSpPr>
          <p:spPr bwMode="auto">
            <a:xfrm>
              <a:off x="37733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5" name="Picture 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117" y="2026358"/>
              <a:ext cx="1425575" cy="579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1517" y="2090729"/>
              <a:ext cx="1459793" cy="450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7" name="Picture 7"/>
            <p:cNvPicPr>
              <a:picLocks noChangeAspect="1" noChangeArrowheads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8765" y="2181077"/>
              <a:ext cx="1492538" cy="27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 descr="C:\Users\User\Desktop\未命名-1.jpg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705" y="2185644"/>
              <a:ext cx="1497731" cy="2608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72299" y="2842590"/>
            <a:ext cx="8182598" cy="608400"/>
            <a:chOff x="472299" y="2842590"/>
            <a:chExt cx="8182598" cy="608400"/>
          </a:xfrm>
        </p:grpSpPr>
        <p:sp>
          <p:nvSpPr>
            <p:cNvPr id="111" name="圓角矩形 51"/>
            <p:cNvSpPr>
              <a:spLocks noChangeArrowheads="1"/>
            </p:cNvSpPr>
            <p:nvPr/>
          </p:nvSpPr>
          <p:spPr bwMode="auto">
            <a:xfrm>
              <a:off x="4722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8" name="圓角矩形 52"/>
            <p:cNvSpPr>
              <a:spLocks noChangeArrowheads="1"/>
            </p:cNvSpPr>
            <p:nvPr/>
          </p:nvSpPr>
          <p:spPr bwMode="auto">
            <a:xfrm>
              <a:off x="212284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2" name="圓角矩形 54"/>
            <p:cNvSpPr>
              <a:spLocks noChangeArrowheads="1"/>
            </p:cNvSpPr>
            <p:nvPr/>
          </p:nvSpPr>
          <p:spPr bwMode="auto">
            <a:xfrm>
              <a:off x="7074497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4" name="圓角矩形 53"/>
            <p:cNvSpPr>
              <a:spLocks noChangeArrowheads="1"/>
            </p:cNvSpPr>
            <p:nvPr/>
          </p:nvSpPr>
          <p:spPr bwMode="auto">
            <a:xfrm>
              <a:off x="37733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5" name="圓角矩形 54"/>
            <p:cNvSpPr>
              <a:spLocks noChangeArrowheads="1"/>
            </p:cNvSpPr>
            <p:nvPr/>
          </p:nvSpPr>
          <p:spPr bwMode="auto">
            <a:xfrm>
              <a:off x="5423948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88" name="Picture 5" descr="C:\Users\User\Desktop\未命名.png"/>
            <p:cNvPicPr>
              <a:picLocks noChangeAspect="1" noChangeArrowheads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87" y="2983027"/>
              <a:ext cx="1472031" cy="327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9" name="Picture 9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1705" y="2948790"/>
              <a:ext cx="1538743" cy="39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" name="圖片 87" descr="1104_16831570000.gif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4497" y="2974547"/>
              <a:ext cx="1530350" cy="344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4" name="Picture 6" descr="C:\Users\User\Desktop\logo.jpg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3836" y="2948782"/>
              <a:ext cx="1490411" cy="3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C:\Users\User\Desktop\未命名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1582" y="2948782"/>
              <a:ext cx="1475354" cy="3960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群組 49"/>
          <p:cNvGrpSpPr/>
          <p:nvPr/>
        </p:nvGrpSpPr>
        <p:grpSpPr>
          <a:xfrm>
            <a:off x="468316" y="4518386"/>
            <a:ext cx="4881499" cy="608400"/>
            <a:chOff x="472299" y="1181164"/>
            <a:chExt cx="4881499" cy="608400"/>
          </a:xfrm>
        </p:grpSpPr>
        <p:sp>
          <p:nvSpPr>
            <p:cNvPr id="51" name="圓角矩形 48"/>
            <p:cNvSpPr>
              <a:spLocks noChangeArrowheads="1"/>
            </p:cNvSpPr>
            <p:nvPr/>
          </p:nvSpPr>
          <p:spPr bwMode="auto">
            <a:xfrm>
              <a:off x="472299" y="1181164"/>
              <a:ext cx="1580399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2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3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54" name="Picture 2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4733" y="1293331"/>
              <a:ext cx="1436687" cy="3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23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729" y="1289308"/>
              <a:ext cx="1363663" cy="39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5311" y="1233388"/>
              <a:ext cx="1436109" cy="500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kern="1200" dirty="0"/>
              <a:t>代表客戶 </a:t>
            </a:r>
            <a:r>
              <a:rPr lang="en-US" altLang="zh-TW" kern="1200" dirty="0"/>
              <a:t>-</a:t>
            </a:r>
            <a:r>
              <a:rPr lang="zh-TW" altLang="en-US" kern="1200" dirty="0"/>
              <a:t> 證券期貨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25</a:t>
            </a:fld>
            <a:endParaRPr lang="en-US" altLang="zh-TW"/>
          </a:p>
        </p:txBody>
      </p:sp>
      <p:sp>
        <p:nvSpPr>
          <p:cNvPr id="78" name="Rectangle 4"/>
          <p:cNvSpPr>
            <a:spLocks noChangeArrowheads="1"/>
          </p:cNvSpPr>
          <p:nvPr/>
        </p:nvSpPr>
        <p:spPr bwMode="auto">
          <a:xfrm>
            <a:off x="472299" y="4303165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2" name="群組 1"/>
          <p:cNvGrpSpPr/>
          <p:nvPr/>
        </p:nvGrpSpPr>
        <p:grpSpPr>
          <a:xfrm>
            <a:off x="472299" y="1181164"/>
            <a:ext cx="8182598" cy="608400"/>
            <a:chOff x="472299" y="1181164"/>
            <a:chExt cx="8182598" cy="608400"/>
          </a:xfrm>
        </p:grpSpPr>
        <p:sp>
          <p:nvSpPr>
            <p:cNvPr id="26645" name="圓角矩形 48"/>
            <p:cNvSpPr>
              <a:spLocks noChangeArrowheads="1"/>
            </p:cNvSpPr>
            <p:nvPr/>
          </p:nvSpPr>
          <p:spPr bwMode="auto">
            <a:xfrm>
              <a:off x="472299" y="1181164"/>
              <a:ext cx="1580399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43" name="圓角矩形 44"/>
            <p:cNvSpPr>
              <a:spLocks noChangeArrowheads="1"/>
            </p:cNvSpPr>
            <p:nvPr/>
          </p:nvSpPr>
          <p:spPr bwMode="auto">
            <a:xfrm>
              <a:off x="21228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41" name="圓角矩形 49"/>
            <p:cNvSpPr>
              <a:spLocks noChangeArrowheads="1"/>
            </p:cNvSpPr>
            <p:nvPr/>
          </p:nvSpPr>
          <p:spPr bwMode="auto">
            <a:xfrm>
              <a:off x="377339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39" name="圓角矩形 50"/>
            <p:cNvSpPr>
              <a:spLocks noChangeArrowheads="1"/>
            </p:cNvSpPr>
            <p:nvPr/>
          </p:nvSpPr>
          <p:spPr bwMode="auto">
            <a:xfrm>
              <a:off x="5423948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7253" y="1333660"/>
              <a:ext cx="1351473" cy="292969"/>
            </a:xfrm>
            <a:prstGeom prst="rect">
              <a:avLst/>
            </a:prstGeom>
          </p:spPr>
        </p:pic>
        <p:sp>
          <p:nvSpPr>
            <p:cNvPr id="92" name="圓角矩形 69"/>
            <p:cNvSpPr>
              <a:spLocks noChangeArrowheads="1"/>
            </p:cNvSpPr>
            <p:nvPr/>
          </p:nvSpPr>
          <p:spPr bwMode="auto">
            <a:xfrm>
              <a:off x="7074497" y="1181164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90" name="Picture 1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2549" y="1277056"/>
              <a:ext cx="1401763" cy="385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68942" y="1261412"/>
              <a:ext cx="1490411" cy="425832"/>
            </a:xfrm>
            <a:prstGeom prst="rect">
              <a:avLst/>
            </a:prstGeom>
          </p:spPr>
        </p:pic>
        <p:pic>
          <p:nvPicPr>
            <p:cNvPr id="3074" name="Picture 2" descr="C:\Users\User\Desktop\s_13494040971544415883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634" b="33183"/>
            <a:stretch/>
          </p:blipFill>
          <p:spPr bwMode="auto">
            <a:xfrm>
              <a:off x="3801598" y="1223891"/>
              <a:ext cx="1524000" cy="50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C:\Users\User\Desktop\images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488" y="1223891"/>
              <a:ext cx="1230019" cy="5125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472299" y="3673303"/>
            <a:ext cx="6532049" cy="608400"/>
            <a:chOff x="472299" y="3673303"/>
            <a:chExt cx="6532049" cy="608400"/>
          </a:xfrm>
        </p:grpSpPr>
        <p:sp>
          <p:nvSpPr>
            <p:cNvPr id="122" name="圓角矩形 51"/>
            <p:cNvSpPr>
              <a:spLocks noChangeArrowheads="1"/>
            </p:cNvSpPr>
            <p:nvPr/>
          </p:nvSpPr>
          <p:spPr bwMode="auto">
            <a:xfrm>
              <a:off x="4722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25" name="圓角矩形 52"/>
            <p:cNvSpPr>
              <a:spLocks noChangeArrowheads="1"/>
            </p:cNvSpPr>
            <p:nvPr/>
          </p:nvSpPr>
          <p:spPr bwMode="auto">
            <a:xfrm>
              <a:off x="212284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1" name="圓角矩形 53"/>
            <p:cNvSpPr>
              <a:spLocks noChangeArrowheads="1"/>
            </p:cNvSpPr>
            <p:nvPr/>
          </p:nvSpPr>
          <p:spPr bwMode="auto">
            <a:xfrm>
              <a:off x="3773399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34" name="圓角矩形 54"/>
            <p:cNvSpPr>
              <a:spLocks noChangeArrowheads="1"/>
            </p:cNvSpPr>
            <p:nvPr/>
          </p:nvSpPr>
          <p:spPr bwMode="auto">
            <a:xfrm>
              <a:off x="5423948" y="3673303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52" name="圖片 99" descr="S_{149~1.JP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2083" y="3707296"/>
              <a:ext cx="1103804" cy="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圖片 2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075"/>
            <a:stretch/>
          </p:blipFill>
          <p:spPr>
            <a:xfrm>
              <a:off x="5450079" y="3810266"/>
              <a:ext cx="1543636" cy="360000"/>
            </a:xfrm>
            <a:prstGeom prst="rect">
              <a:avLst/>
            </a:prstGeom>
          </p:spPr>
        </p:pic>
        <p:pic>
          <p:nvPicPr>
            <p:cNvPr id="1026" name="Picture 2" descr="C:\Users\User\Desktop\Noname.jp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7954" y="3811696"/>
              <a:ext cx="1524662" cy="33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14" y="3811696"/>
              <a:ext cx="1467569" cy="331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472299" y="2842590"/>
            <a:ext cx="8182598" cy="608400"/>
            <a:chOff x="472299" y="2842590"/>
            <a:chExt cx="8182598" cy="608400"/>
          </a:xfrm>
        </p:grpSpPr>
        <p:sp>
          <p:nvSpPr>
            <p:cNvPr id="102" name="圓角矩形 54"/>
            <p:cNvSpPr>
              <a:spLocks noChangeArrowheads="1"/>
            </p:cNvSpPr>
            <p:nvPr/>
          </p:nvSpPr>
          <p:spPr bwMode="auto">
            <a:xfrm>
              <a:off x="7074497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5" name="圓角矩形 54"/>
            <p:cNvSpPr>
              <a:spLocks noChangeArrowheads="1"/>
            </p:cNvSpPr>
            <p:nvPr/>
          </p:nvSpPr>
          <p:spPr bwMode="auto">
            <a:xfrm>
              <a:off x="5423948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14" name="圓角矩形 53"/>
            <p:cNvSpPr>
              <a:spLocks noChangeArrowheads="1"/>
            </p:cNvSpPr>
            <p:nvPr/>
          </p:nvSpPr>
          <p:spPr bwMode="auto">
            <a:xfrm>
              <a:off x="37733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108" name="圓角矩形 52"/>
            <p:cNvSpPr>
              <a:spLocks noChangeArrowheads="1"/>
            </p:cNvSpPr>
            <p:nvPr/>
          </p:nvSpPr>
          <p:spPr bwMode="auto">
            <a:xfrm>
              <a:off x="212284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76" name="Picture 21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6604" y="2948831"/>
              <a:ext cx="1512887" cy="37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804" y="2959742"/>
              <a:ext cx="1508363" cy="38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6" name="Picture 18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4758" y="2986102"/>
              <a:ext cx="1494595" cy="28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 descr="C:\Users\User\Desktop\logo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0102" y="2950861"/>
              <a:ext cx="1319144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圓角矩形 51"/>
            <p:cNvSpPr>
              <a:spLocks noChangeArrowheads="1"/>
            </p:cNvSpPr>
            <p:nvPr/>
          </p:nvSpPr>
          <p:spPr bwMode="auto">
            <a:xfrm>
              <a:off x="472299" y="2842590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7" name="Picture 5" descr="C:\Users\User\Desktop\logo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771" y="2998211"/>
              <a:ext cx="1524662" cy="275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472299" y="2011877"/>
            <a:ext cx="8182598" cy="608400"/>
            <a:chOff x="472299" y="2011877"/>
            <a:chExt cx="8182598" cy="608400"/>
          </a:xfrm>
        </p:grpSpPr>
        <p:sp>
          <p:nvSpPr>
            <p:cNvPr id="26691" name="圓角矩形 52"/>
            <p:cNvSpPr>
              <a:spLocks noChangeArrowheads="1"/>
            </p:cNvSpPr>
            <p:nvPr/>
          </p:nvSpPr>
          <p:spPr bwMode="auto">
            <a:xfrm>
              <a:off x="212284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93" name="圓角矩形 53"/>
            <p:cNvSpPr>
              <a:spLocks noChangeArrowheads="1"/>
            </p:cNvSpPr>
            <p:nvPr/>
          </p:nvSpPr>
          <p:spPr bwMode="auto">
            <a:xfrm>
              <a:off x="37733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9" name="圓角矩形 51"/>
            <p:cNvSpPr>
              <a:spLocks noChangeArrowheads="1"/>
            </p:cNvSpPr>
            <p:nvPr/>
          </p:nvSpPr>
          <p:spPr bwMode="auto">
            <a:xfrm>
              <a:off x="472299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95" name="圓角矩形 54"/>
            <p:cNvSpPr>
              <a:spLocks noChangeArrowheads="1"/>
            </p:cNvSpPr>
            <p:nvPr/>
          </p:nvSpPr>
          <p:spPr bwMode="auto">
            <a:xfrm>
              <a:off x="7074497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6687" name="圓角矩形 54"/>
            <p:cNvSpPr>
              <a:spLocks noChangeArrowheads="1"/>
            </p:cNvSpPr>
            <p:nvPr/>
          </p:nvSpPr>
          <p:spPr bwMode="auto">
            <a:xfrm>
              <a:off x="5423948" y="2011877"/>
              <a:ext cx="1580400" cy="60840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6692" name="Picture 14"/>
            <p:cNvPicPr>
              <a:picLocks noChangeAspect="1" noChangeArrowheads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906" y="2098425"/>
              <a:ext cx="1339186" cy="435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6" name="Picture 1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8779" y="2098425"/>
              <a:ext cx="1248420" cy="438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8" name="Picture 6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0779" y="2085357"/>
              <a:ext cx="1369100" cy="459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0" name="Picture 8" descr="C:\Users\User\Desktop\未命名-1.jpg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359" y="2130324"/>
              <a:ext cx="1437795" cy="3287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678" name="Picture 20"/>
            <p:cNvPicPr>
              <a:picLocks noChangeAspect="1" noChangeArrowheads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8198" y="2129717"/>
              <a:ext cx="1532827" cy="3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55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代表客戶－電信網路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26</a:t>
            </a:fld>
            <a:endParaRPr lang="en-US" altLang="zh-TW"/>
          </a:p>
        </p:txBody>
      </p:sp>
      <p:sp>
        <p:nvSpPr>
          <p:cNvPr id="25" name="Rectangle 4"/>
          <p:cNvSpPr>
            <a:spLocks noChangeArrowheads="1"/>
          </p:cNvSpPr>
          <p:nvPr/>
        </p:nvSpPr>
        <p:spPr bwMode="auto">
          <a:xfrm>
            <a:off x="1497838" y="4675517"/>
            <a:ext cx="3392487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1607375" y="2085975"/>
            <a:ext cx="5905500" cy="720725"/>
            <a:chOff x="1607375" y="2085975"/>
            <a:chExt cx="5905500" cy="720725"/>
          </a:xfrm>
        </p:grpSpPr>
        <p:sp>
          <p:nvSpPr>
            <p:cNvPr id="27662" name="圓角矩形 49"/>
            <p:cNvSpPr>
              <a:spLocks noChangeArrowheads="1"/>
            </p:cNvSpPr>
            <p:nvPr/>
          </p:nvSpPr>
          <p:spPr bwMode="auto">
            <a:xfrm>
              <a:off x="5639625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0" name="圓角矩形 48"/>
            <p:cNvSpPr>
              <a:spLocks noChangeArrowheads="1"/>
            </p:cNvSpPr>
            <p:nvPr/>
          </p:nvSpPr>
          <p:spPr bwMode="auto">
            <a:xfrm>
              <a:off x="3623500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58" name="圓角矩形 44"/>
            <p:cNvSpPr>
              <a:spLocks noChangeArrowheads="1"/>
            </p:cNvSpPr>
            <p:nvPr/>
          </p:nvSpPr>
          <p:spPr bwMode="auto">
            <a:xfrm>
              <a:off x="1607375" y="208597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59" name="Picture 1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8273" y="2203868"/>
              <a:ext cx="1770922" cy="497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7379" y="2186355"/>
              <a:ext cx="1697182" cy="484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3905" y="2157079"/>
              <a:ext cx="1660789" cy="62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1607375" y="3850415"/>
            <a:ext cx="5905500" cy="720725"/>
            <a:chOff x="1607375" y="3850415"/>
            <a:chExt cx="5905500" cy="720725"/>
          </a:xfrm>
        </p:grpSpPr>
        <p:sp>
          <p:nvSpPr>
            <p:cNvPr id="30" name="圓角矩形 52"/>
            <p:cNvSpPr>
              <a:spLocks noChangeArrowheads="1"/>
            </p:cNvSpPr>
            <p:nvPr/>
          </p:nvSpPr>
          <p:spPr bwMode="auto">
            <a:xfrm>
              <a:off x="3623500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68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9712" y="3923439"/>
              <a:ext cx="1546225" cy="574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圓角矩形 51"/>
            <p:cNvSpPr>
              <a:spLocks noChangeArrowheads="1"/>
            </p:cNvSpPr>
            <p:nvPr/>
          </p:nvSpPr>
          <p:spPr bwMode="auto">
            <a:xfrm>
              <a:off x="1607375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2" name="圓角矩形 53"/>
            <p:cNvSpPr>
              <a:spLocks noChangeArrowheads="1"/>
            </p:cNvSpPr>
            <p:nvPr/>
          </p:nvSpPr>
          <p:spPr bwMode="auto">
            <a:xfrm>
              <a:off x="5639625" y="3850415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005" y="3925145"/>
              <a:ext cx="1704859" cy="562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1550" y="3926784"/>
              <a:ext cx="1549400" cy="56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1607375" y="2960688"/>
            <a:ext cx="5905500" cy="720725"/>
            <a:chOff x="1607375" y="2960688"/>
            <a:chExt cx="5905500" cy="720725"/>
          </a:xfrm>
        </p:grpSpPr>
        <p:sp>
          <p:nvSpPr>
            <p:cNvPr id="27671" name="圓角矩形 51"/>
            <p:cNvSpPr>
              <a:spLocks noChangeArrowheads="1"/>
            </p:cNvSpPr>
            <p:nvPr/>
          </p:nvSpPr>
          <p:spPr bwMode="auto">
            <a:xfrm>
              <a:off x="1607375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9" name="圓角矩形 53"/>
            <p:cNvSpPr>
              <a:spLocks noChangeArrowheads="1"/>
            </p:cNvSpPr>
            <p:nvPr/>
          </p:nvSpPr>
          <p:spPr bwMode="auto">
            <a:xfrm>
              <a:off x="5639625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7667" name="圓角矩形 52"/>
            <p:cNvSpPr>
              <a:spLocks noChangeArrowheads="1"/>
            </p:cNvSpPr>
            <p:nvPr/>
          </p:nvSpPr>
          <p:spPr bwMode="auto">
            <a:xfrm>
              <a:off x="3623500" y="296068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7663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8906" y="3027362"/>
              <a:ext cx="1655762" cy="587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1" name="Picture 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0912" y="2994025"/>
              <a:ext cx="1146175" cy="654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72" name="Picture 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617" y="3071813"/>
              <a:ext cx="1655762" cy="498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9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代表客戶－醫療領域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27</a:t>
            </a:fld>
            <a:endParaRPr lang="en-US" altLang="zh-TW"/>
          </a:p>
        </p:txBody>
      </p:sp>
      <p:sp>
        <p:nvSpPr>
          <p:cNvPr id="56326" name="Rectangle 4"/>
          <p:cNvSpPr>
            <a:spLocks noChangeArrowheads="1"/>
          </p:cNvSpPr>
          <p:nvPr/>
        </p:nvSpPr>
        <p:spPr bwMode="auto">
          <a:xfrm>
            <a:off x="689676" y="5611151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7" name="群組 6"/>
          <p:cNvGrpSpPr/>
          <p:nvPr/>
        </p:nvGrpSpPr>
        <p:grpSpPr>
          <a:xfrm>
            <a:off x="696538" y="3933056"/>
            <a:ext cx="7747000" cy="742628"/>
            <a:chOff x="696538" y="3933056"/>
            <a:chExt cx="7747000" cy="742628"/>
          </a:xfrm>
        </p:grpSpPr>
        <p:sp>
          <p:nvSpPr>
            <p:cNvPr id="55" name="圓角矩形 55"/>
            <p:cNvSpPr>
              <a:spLocks noChangeArrowheads="1"/>
            </p:cNvSpPr>
            <p:nvPr/>
          </p:nvSpPr>
          <p:spPr bwMode="auto">
            <a:xfrm>
              <a:off x="696538" y="3954959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6" name="圓角矩形 53"/>
            <p:cNvSpPr>
              <a:spLocks noChangeArrowheads="1"/>
            </p:cNvSpPr>
            <p:nvPr/>
          </p:nvSpPr>
          <p:spPr bwMode="auto">
            <a:xfrm>
              <a:off x="4616075" y="3933056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7" name="圓角矩形 54"/>
            <p:cNvSpPr>
              <a:spLocks noChangeArrowheads="1"/>
            </p:cNvSpPr>
            <p:nvPr/>
          </p:nvSpPr>
          <p:spPr bwMode="auto">
            <a:xfrm>
              <a:off x="6571875" y="3933056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8" name="圓角矩形 56"/>
            <p:cNvSpPr>
              <a:spLocks noChangeArrowheads="1"/>
            </p:cNvSpPr>
            <p:nvPr/>
          </p:nvSpPr>
          <p:spPr bwMode="auto">
            <a:xfrm>
              <a:off x="2661863" y="3954959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00" name="Picture 27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704" y="4150502"/>
              <a:ext cx="1744850" cy="285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8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1471" y="4105630"/>
              <a:ext cx="1720869" cy="325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688" name="群組 30"/>
            <p:cNvGrpSpPr>
              <a:grpSpLocks/>
            </p:cNvGrpSpPr>
            <p:nvPr/>
          </p:nvGrpSpPr>
          <p:grpSpPr bwMode="auto">
            <a:xfrm>
              <a:off x="6696567" y="3975748"/>
              <a:ext cx="1708150" cy="630237"/>
              <a:chOff x="3744822" y="4371840"/>
              <a:chExt cx="3384097" cy="962025"/>
            </a:xfrm>
          </p:grpSpPr>
          <p:pic>
            <p:nvPicPr>
              <p:cNvPr id="28689" name="Picture 29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4822" y="4371840"/>
                <a:ext cx="504825" cy="962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90" name="Picture 30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1894" y="4651602"/>
                <a:ext cx="2867025" cy="428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8684" name="群組 33"/>
            <p:cNvGrpSpPr>
              <a:grpSpLocks/>
            </p:cNvGrpSpPr>
            <p:nvPr/>
          </p:nvGrpSpPr>
          <p:grpSpPr bwMode="auto">
            <a:xfrm>
              <a:off x="2789501" y="4056472"/>
              <a:ext cx="1690234" cy="379861"/>
              <a:chOff x="1651635" y="4540840"/>
              <a:chExt cx="3606437" cy="685392"/>
            </a:xfrm>
          </p:grpSpPr>
          <p:pic>
            <p:nvPicPr>
              <p:cNvPr id="28685" name="Picture 31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51635" y="4540840"/>
                <a:ext cx="1085850" cy="6762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32"/>
              <p:cNvPicPr>
                <a:picLocks noChangeAspect="1" noChangeArrowheads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62522" y="4845232"/>
                <a:ext cx="2495550" cy="381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8" name="群組 7"/>
          <p:cNvGrpSpPr/>
          <p:nvPr/>
        </p:nvGrpSpPr>
        <p:grpSpPr>
          <a:xfrm>
            <a:off x="696538" y="4869160"/>
            <a:ext cx="1871662" cy="720725"/>
            <a:chOff x="696538" y="4869160"/>
            <a:chExt cx="1871662" cy="720725"/>
          </a:xfrm>
        </p:grpSpPr>
        <p:sp>
          <p:nvSpPr>
            <p:cNvPr id="59" name="圓角矩形 55"/>
            <p:cNvSpPr>
              <a:spLocks noChangeArrowheads="1"/>
            </p:cNvSpPr>
            <p:nvPr/>
          </p:nvSpPr>
          <p:spPr bwMode="auto">
            <a:xfrm>
              <a:off x="696538" y="4869160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834" y="4901920"/>
              <a:ext cx="974109" cy="65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696538" y="2227263"/>
            <a:ext cx="7747000" cy="720725"/>
            <a:chOff x="696538" y="2227263"/>
            <a:chExt cx="7747000" cy="720725"/>
          </a:xfrm>
        </p:grpSpPr>
        <p:sp>
          <p:nvSpPr>
            <p:cNvPr id="28697" name="圓角矩形 54"/>
            <p:cNvSpPr>
              <a:spLocks noChangeArrowheads="1"/>
            </p:cNvSpPr>
            <p:nvPr/>
          </p:nvSpPr>
          <p:spPr bwMode="auto">
            <a:xfrm>
              <a:off x="6571875" y="222726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699" name="圓角矩形 53"/>
            <p:cNvSpPr>
              <a:spLocks noChangeArrowheads="1"/>
            </p:cNvSpPr>
            <p:nvPr/>
          </p:nvSpPr>
          <p:spPr bwMode="auto">
            <a:xfrm>
              <a:off x="4616075" y="222726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701" name="圓角矩形 52"/>
            <p:cNvSpPr>
              <a:spLocks noChangeArrowheads="1"/>
            </p:cNvSpPr>
            <p:nvPr/>
          </p:nvSpPr>
          <p:spPr bwMode="auto">
            <a:xfrm>
              <a:off x="2661863" y="222726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7154" y="2242388"/>
              <a:ext cx="1471613" cy="62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03" name="圓角矩形 51"/>
            <p:cNvSpPr>
              <a:spLocks noChangeArrowheads="1"/>
            </p:cNvSpPr>
            <p:nvPr/>
          </p:nvSpPr>
          <p:spPr bwMode="auto">
            <a:xfrm>
              <a:off x="696538" y="2227263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9485" y="2240700"/>
              <a:ext cx="845595" cy="694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002" y="2401954"/>
              <a:ext cx="1638254" cy="37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806" y="2398816"/>
              <a:ext cx="1664045" cy="413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群組 3"/>
          <p:cNvGrpSpPr/>
          <p:nvPr/>
        </p:nvGrpSpPr>
        <p:grpSpPr>
          <a:xfrm>
            <a:off x="696538" y="1363663"/>
            <a:ext cx="7747000" cy="719137"/>
            <a:chOff x="696538" y="1363663"/>
            <a:chExt cx="7747000" cy="719137"/>
          </a:xfrm>
        </p:grpSpPr>
        <p:sp>
          <p:nvSpPr>
            <p:cNvPr id="28709" name="圓角矩形 49"/>
            <p:cNvSpPr>
              <a:spLocks noChangeArrowheads="1"/>
            </p:cNvSpPr>
            <p:nvPr/>
          </p:nvSpPr>
          <p:spPr bwMode="auto">
            <a:xfrm>
              <a:off x="4616075" y="1363663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28715" name="圓角矩形 48"/>
            <p:cNvSpPr>
              <a:spLocks noChangeArrowheads="1"/>
            </p:cNvSpPr>
            <p:nvPr/>
          </p:nvSpPr>
          <p:spPr bwMode="auto">
            <a:xfrm>
              <a:off x="2661863" y="1363663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6" name="Picture 2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845" y="1488281"/>
              <a:ext cx="1811561" cy="4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3" name="圓角矩形 44"/>
            <p:cNvSpPr>
              <a:spLocks noChangeArrowheads="1"/>
            </p:cNvSpPr>
            <p:nvPr/>
          </p:nvSpPr>
          <p:spPr bwMode="auto">
            <a:xfrm>
              <a:off x="696538" y="1363663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14" name="Picture 3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521" y="1454673"/>
              <a:ext cx="1022350" cy="560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11" name="圓角矩形 50"/>
            <p:cNvSpPr>
              <a:spLocks noChangeArrowheads="1"/>
            </p:cNvSpPr>
            <p:nvPr/>
          </p:nvSpPr>
          <p:spPr bwMode="auto">
            <a:xfrm>
              <a:off x="6571875" y="1363663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9" name="Picture 5" descr="C:\Users\User\Desktop\logo.jp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501" y="1488281"/>
              <a:ext cx="1624013" cy="469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7638" y="1453689"/>
              <a:ext cx="1629114" cy="553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群組 5"/>
          <p:cNvGrpSpPr/>
          <p:nvPr/>
        </p:nvGrpSpPr>
        <p:grpSpPr>
          <a:xfrm>
            <a:off x="696538" y="3068960"/>
            <a:ext cx="7747000" cy="749046"/>
            <a:chOff x="696538" y="3068960"/>
            <a:chExt cx="7747000" cy="749046"/>
          </a:xfrm>
        </p:grpSpPr>
        <p:sp>
          <p:nvSpPr>
            <p:cNvPr id="28687" name="圓角矩形 55"/>
            <p:cNvSpPr>
              <a:spLocks noChangeArrowheads="1"/>
            </p:cNvSpPr>
            <p:nvPr/>
          </p:nvSpPr>
          <p:spPr bwMode="auto">
            <a:xfrm>
              <a:off x="696538" y="3090863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2" name="圓角矩形 53"/>
            <p:cNvSpPr>
              <a:spLocks noChangeArrowheads="1"/>
            </p:cNvSpPr>
            <p:nvPr/>
          </p:nvSpPr>
          <p:spPr bwMode="auto">
            <a:xfrm>
              <a:off x="4616075" y="3068960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53" name="圓角矩形 54"/>
            <p:cNvSpPr>
              <a:spLocks noChangeArrowheads="1"/>
            </p:cNvSpPr>
            <p:nvPr/>
          </p:nvSpPr>
          <p:spPr bwMode="auto">
            <a:xfrm>
              <a:off x="6571875" y="3068960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8702" name="Picture 7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2873" y="3226594"/>
              <a:ext cx="1800225" cy="449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2" name="Rectangle 4"/>
            <p:cNvSpPr>
              <a:spLocks noChangeArrowheads="1"/>
            </p:cNvSpPr>
            <p:nvPr/>
          </p:nvSpPr>
          <p:spPr bwMode="auto">
            <a:xfrm>
              <a:off x="782012" y="3272386"/>
              <a:ext cx="3392487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zh-TW" altLang="en-US" sz="1400" dirty="0">
                  <a:solidFill>
                    <a:schemeClr val="tx1"/>
                  </a:solidFill>
                </a:rPr>
                <a:t>新北市衛生局等各</a:t>
              </a:r>
              <a:endParaRPr kumimoji="0" lang="en-US" altLang="zh-TW" sz="1400" dirty="0">
                <a:solidFill>
                  <a:schemeClr val="tx1"/>
                </a:solidFill>
              </a:endParaRP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kumimoji="0" lang="zh-TW" altLang="en-US" sz="1400" dirty="0">
                  <a:solidFill>
                    <a:schemeClr val="tx1"/>
                  </a:solidFill>
                </a:rPr>
                <a:t>縣市鄉鎮衛生局</a:t>
              </a:r>
              <a:r>
                <a:rPr kumimoji="0" lang="en-US" altLang="zh-TW" sz="1400" dirty="0">
                  <a:solidFill>
                    <a:schemeClr val="tx1"/>
                  </a:solidFill>
                </a:rPr>
                <a:t>/</a:t>
              </a:r>
              <a:r>
                <a:rPr kumimoji="0" lang="zh-TW" altLang="en-US" sz="1400" dirty="0">
                  <a:solidFill>
                    <a:schemeClr val="tx1"/>
                  </a:solidFill>
                </a:rPr>
                <a:t>所</a:t>
              </a:r>
            </a:p>
          </p:txBody>
        </p:sp>
        <p:sp>
          <p:nvSpPr>
            <p:cNvPr id="28683" name="圓角矩形 56"/>
            <p:cNvSpPr>
              <a:spLocks noChangeArrowheads="1"/>
            </p:cNvSpPr>
            <p:nvPr/>
          </p:nvSpPr>
          <p:spPr bwMode="auto">
            <a:xfrm>
              <a:off x="2664882" y="309728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8464" y="3185756"/>
              <a:ext cx="1606893" cy="543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5"/>
            <p:cNvPicPr>
              <a:picLocks noChangeAspect="1" noChangeArrowheads="1"/>
            </p:cNvPicPr>
            <p:nvPr/>
          </p:nvPicPr>
          <p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6353" y="3129320"/>
              <a:ext cx="847408" cy="64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"/>
                                        <p:tgtEl>
                                          <p:spTgt spid="56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/>
          <p:cNvGrpSpPr/>
          <p:nvPr/>
        </p:nvGrpSpPr>
        <p:grpSpPr>
          <a:xfrm>
            <a:off x="2648838" y="5319745"/>
            <a:ext cx="1871663" cy="720725"/>
            <a:chOff x="2648838" y="5319745"/>
            <a:chExt cx="1871663" cy="720725"/>
          </a:xfrm>
        </p:grpSpPr>
        <p:sp>
          <p:nvSpPr>
            <p:cNvPr id="83" name="圓角矩形 27"/>
            <p:cNvSpPr>
              <a:spLocks noChangeArrowheads="1"/>
            </p:cNvSpPr>
            <p:nvPr/>
          </p:nvSpPr>
          <p:spPr bwMode="auto">
            <a:xfrm>
              <a:off x="2648838" y="5319745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6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7254" y="5462836"/>
              <a:ext cx="1662545" cy="432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700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專業領域及指標性客戶－製造業</a:t>
            </a:r>
          </a:p>
        </p:txBody>
      </p:sp>
      <p:sp>
        <p:nvSpPr>
          <p:cNvPr id="14" name="投影片編號版面配置區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28</a:t>
            </a:fld>
            <a:endParaRPr lang="en-US" altLang="zh-TW"/>
          </a:p>
        </p:txBody>
      </p:sp>
      <p:grpSp>
        <p:nvGrpSpPr>
          <p:cNvPr id="28" name="群組 27"/>
          <p:cNvGrpSpPr/>
          <p:nvPr/>
        </p:nvGrpSpPr>
        <p:grpSpPr>
          <a:xfrm>
            <a:off x="4615750" y="3717958"/>
            <a:ext cx="1871663" cy="720725"/>
            <a:chOff x="4615750" y="3717958"/>
            <a:chExt cx="1871663" cy="720725"/>
          </a:xfrm>
        </p:grpSpPr>
        <p:sp>
          <p:nvSpPr>
            <p:cNvPr id="29746" name="圓角矩形 27"/>
            <p:cNvSpPr>
              <a:spLocks noChangeArrowheads="1"/>
            </p:cNvSpPr>
            <p:nvPr/>
          </p:nvSpPr>
          <p:spPr bwMode="auto">
            <a:xfrm>
              <a:off x="4615750" y="37179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5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691" y="3801831"/>
              <a:ext cx="17272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0" name="群組 29"/>
          <p:cNvGrpSpPr/>
          <p:nvPr/>
        </p:nvGrpSpPr>
        <p:grpSpPr>
          <a:xfrm>
            <a:off x="6579488" y="2917858"/>
            <a:ext cx="1873250" cy="720725"/>
            <a:chOff x="6579488" y="2917858"/>
            <a:chExt cx="1873250" cy="720725"/>
          </a:xfrm>
        </p:grpSpPr>
        <p:sp>
          <p:nvSpPr>
            <p:cNvPr id="29752" name="圓角矩形 24"/>
            <p:cNvSpPr>
              <a:spLocks noChangeArrowheads="1"/>
            </p:cNvSpPr>
            <p:nvPr/>
          </p:nvSpPr>
          <p:spPr bwMode="auto">
            <a:xfrm>
              <a:off x="6579488" y="29178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3" name="圖片 40" descr="untitled.bmp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7438" y="2960720"/>
              <a:ext cx="1657350" cy="590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群組 23"/>
          <p:cNvGrpSpPr/>
          <p:nvPr/>
        </p:nvGrpSpPr>
        <p:grpSpPr>
          <a:xfrm>
            <a:off x="2648838" y="4518058"/>
            <a:ext cx="1871662" cy="719137"/>
            <a:chOff x="2648838" y="4518058"/>
            <a:chExt cx="1871662" cy="719137"/>
          </a:xfrm>
        </p:grpSpPr>
        <p:sp>
          <p:nvSpPr>
            <p:cNvPr id="29742" name="圓角矩形 30"/>
            <p:cNvSpPr>
              <a:spLocks noChangeArrowheads="1"/>
            </p:cNvSpPr>
            <p:nvPr/>
          </p:nvSpPr>
          <p:spPr bwMode="auto">
            <a:xfrm>
              <a:off x="2648838" y="4518058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1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1564" y="4682450"/>
              <a:ext cx="15621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" name="群組 28"/>
          <p:cNvGrpSpPr/>
          <p:nvPr/>
        </p:nvGrpSpPr>
        <p:grpSpPr>
          <a:xfrm>
            <a:off x="6579488" y="3717958"/>
            <a:ext cx="1873250" cy="720725"/>
            <a:chOff x="6579488" y="3717958"/>
            <a:chExt cx="1873250" cy="720725"/>
          </a:xfrm>
        </p:grpSpPr>
        <p:sp>
          <p:nvSpPr>
            <p:cNvPr id="29750" name="圓角矩形 28"/>
            <p:cNvSpPr>
              <a:spLocks noChangeArrowheads="1"/>
            </p:cNvSpPr>
            <p:nvPr/>
          </p:nvSpPr>
          <p:spPr bwMode="auto">
            <a:xfrm>
              <a:off x="6579488" y="37179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3" name="Picture 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9323" y="3861099"/>
              <a:ext cx="1473199" cy="433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群組 21"/>
          <p:cNvGrpSpPr/>
          <p:nvPr/>
        </p:nvGrpSpPr>
        <p:grpSpPr>
          <a:xfrm>
            <a:off x="6579488" y="4518058"/>
            <a:ext cx="1873250" cy="719137"/>
            <a:chOff x="6579488" y="4518058"/>
            <a:chExt cx="1873250" cy="719137"/>
          </a:xfrm>
        </p:grpSpPr>
        <p:sp>
          <p:nvSpPr>
            <p:cNvPr id="29736" name="圓角矩形 32"/>
            <p:cNvSpPr>
              <a:spLocks noChangeArrowheads="1"/>
            </p:cNvSpPr>
            <p:nvPr/>
          </p:nvSpPr>
          <p:spPr bwMode="auto">
            <a:xfrm>
              <a:off x="6579488" y="45180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1" name="Picture 2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6075" y="4587114"/>
              <a:ext cx="1466851" cy="58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群組 30"/>
          <p:cNvGrpSpPr/>
          <p:nvPr/>
        </p:nvGrpSpPr>
        <p:grpSpPr>
          <a:xfrm>
            <a:off x="4615751" y="2917858"/>
            <a:ext cx="1871662" cy="720725"/>
            <a:chOff x="4615751" y="2917858"/>
            <a:chExt cx="1871662" cy="720725"/>
          </a:xfrm>
        </p:grpSpPr>
        <p:sp>
          <p:nvSpPr>
            <p:cNvPr id="29732" name="圓角矩形 23"/>
            <p:cNvSpPr>
              <a:spLocks noChangeArrowheads="1"/>
            </p:cNvSpPr>
            <p:nvPr/>
          </p:nvSpPr>
          <p:spPr bwMode="auto">
            <a:xfrm>
              <a:off x="4615751" y="29178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23" name="Picture 4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161" y="3078196"/>
              <a:ext cx="174625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602550" y="6047795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2649547" y="3717958"/>
            <a:ext cx="1871662" cy="720725"/>
            <a:chOff x="2649547" y="3717958"/>
            <a:chExt cx="1871662" cy="720725"/>
          </a:xfrm>
        </p:grpSpPr>
        <p:sp>
          <p:nvSpPr>
            <p:cNvPr id="29728" name="圓角矩形 26"/>
            <p:cNvSpPr>
              <a:spLocks noChangeArrowheads="1"/>
            </p:cNvSpPr>
            <p:nvPr/>
          </p:nvSpPr>
          <p:spPr bwMode="auto">
            <a:xfrm>
              <a:off x="2649547" y="37179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663" y="3836694"/>
              <a:ext cx="1247913" cy="479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群組 24"/>
          <p:cNvGrpSpPr/>
          <p:nvPr/>
        </p:nvGrpSpPr>
        <p:grpSpPr>
          <a:xfrm>
            <a:off x="683509" y="4518058"/>
            <a:ext cx="1873089" cy="719137"/>
            <a:chOff x="683509" y="4518058"/>
            <a:chExt cx="1873089" cy="719137"/>
          </a:xfrm>
        </p:grpSpPr>
        <p:sp>
          <p:nvSpPr>
            <p:cNvPr id="29724" name="圓角矩形 29"/>
            <p:cNvSpPr>
              <a:spLocks noChangeArrowheads="1"/>
            </p:cNvSpPr>
            <p:nvPr/>
          </p:nvSpPr>
          <p:spPr bwMode="auto">
            <a:xfrm>
              <a:off x="683509" y="4518058"/>
              <a:ext cx="1873089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2" name="Picture 4" descr="C:\Users\User\Desktop\140717112034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321" y="4602793"/>
              <a:ext cx="1431255" cy="5653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群組 25"/>
          <p:cNvGrpSpPr/>
          <p:nvPr/>
        </p:nvGrpSpPr>
        <p:grpSpPr>
          <a:xfrm>
            <a:off x="683513" y="3717958"/>
            <a:ext cx="1873250" cy="720725"/>
            <a:chOff x="683513" y="3717958"/>
            <a:chExt cx="1873250" cy="720725"/>
          </a:xfrm>
        </p:grpSpPr>
        <p:sp>
          <p:nvSpPr>
            <p:cNvPr id="29754" name="圓角矩形 25"/>
            <p:cNvSpPr>
              <a:spLocks noChangeArrowheads="1"/>
            </p:cNvSpPr>
            <p:nvPr/>
          </p:nvSpPr>
          <p:spPr bwMode="auto">
            <a:xfrm>
              <a:off x="683513" y="37179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046" y="3881913"/>
              <a:ext cx="1407609" cy="4440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4" name="群組 33"/>
          <p:cNvGrpSpPr/>
          <p:nvPr/>
        </p:nvGrpSpPr>
        <p:grpSpPr>
          <a:xfrm>
            <a:off x="683513" y="2116170"/>
            <a:ext cx="1873250" cy="720725"/>
            <a:chOff x="683513" y="2116170"/>
            <a:chExt cx="1873250" cy="720725"/>
          </a:xfrm>
        </p:grpSpPr>
        <p:sp>
          <p:nvSpPr>
            <p:cNvPr id="29738" name="圓角矩形 17"/>
            <p:cNvSpPr>
              <a:spLocks noChangeArrowheads="1"/>
            </p:cNvSpPr>
            <p:nvPr/>
          </p:nvSpPr>
          <p:spPr bwMode="auto">
            <a:xfrm>
              <a:off x="683513" y="211617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42" y="2273043"/>
              <a:ext cx="1584614" cy="406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9" name="群組 18"/>
          <p:cNvGrpSpPr/>
          <p:nvPr/>
        </p:nvGrpSpPr>
        <p:grpSpPr>
          <a:xfrm>
            <a:off x="683513" y="5319745"/>
            <a:ext cx="1873250" cy="719138"/>
            <a:chOff x="683513" y="5319745"/>
            <a:chExt cx="1873250" cy="719138"/>
          </a:xfrm>
        </p:grpSpPr>
        <p:sp>
          <p:nvSpPr>
            <p:cNvPr id="29760" name="圓角矩形 33"/>
            <p:cNvSpPr>
              <a:spLocks noChangeArrowheads="1"/>
            </p:cNvSpPr>
            <p:nvPr/>
          </p:nvSpPr>
          <p:spPr bwMode="auto">
            <a:xfrm>
              <a:off x="683513" y="5319745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480" y="5452420"/>
              <a:ext cx="1652086" cy="498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6" name="群組 15"/>
          <p:cNvGrpSpPr/>
          <p:nvPr/>
        </p:nvGrpSpPr>
        <p:grpSpPr>
          <a:xfrm>
            <a:off x="2648838" y="1317658"/>
            <a:ext cx="1871662" cy="719137"/>
            <a:chOff x="2648838" y="1317658"/>
            <a:chExt cx="1871662" cy="719137"/>
          </a:xfrm>
        </p:grpSpPr>
        <p:sp>
          <p:nvSpPr>
            <p:cNvPr id="29734" name="圓角矩形 14"/>
            <p:cNvSpPr>
              <a:spLocks noChangeArrowheads="1"/>
            </p:cNvSpPr>
            <p:nvPr/>
          </p:nvSpPr>
          <p:spPr bwMode="auto">
            <a:xfrm>
              <a:off x="2648838" y="1317658"/>
              <a:ext cx="1871662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6" name="Picture 8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92" y="1333309"/>
              <a:ext cx="811244" cy="661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群組 20"/>
          <p:cNvGrpSpPr/>
          <p:nvPr/>
        </p:nvGrpSpPr>
        <p:grpSpPr>
          <a:xfrm>
            <a:off x="4615750" y="5319745"/>
            <a:ext cx="1871663" cy="720725"/>
            <a:chOff x="4615750" y="5319745"/>
            <a:chExt cx="1871663" cy="720725"/>
          </a:xfrm>
        </p:grpSpPr>
        <p:sp>
          <p:nvSpPr>
            <p:cNvPr id="82" name="圓角矩形 27"/>
            <p:cNvSpPr>
              <a:spLocks noChangeArrowheads="1"/>
            </p:cNvSpPr>
            <p:nvPr/>
          </p:nvSpPr>
          <p:spPr bwMode="auto">
            <a:xfrm>
              <a:off x="4615750" y="5319745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8" name="Picture 10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099" y="5344466"/>
              <a:ext cx="739235" cy="64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群組 14"/>
          <p:cNvGrpSpPr/>
          <p:nvPr/>
        </p:nvGrpSpPr>
        <p:grpSpPr>
          <a:xfrm>
            <a:off x="683513" y="1317658"/>
            <a:ext cx="1873250" cy="719137"/>
            <a:chOff x="683513" y="1317658"/>
            <a:chExt cx="1873250" cy="719137"/>
          </a:xfrm>
        </p:grpSpPr>
        <p:sp>
          <p:nvSpPr>
            <p:cNvPr id="29756" name="圓角矩形 13"/>
            <p:cNvSpPr>
              <a:spLocks noChangeArrowheads="1"/>
            </p:cNvSpPr>
            <p:nvPr/>
          </p:nvSpPr>
          <p:spPr bwMode="auto">
            <a:xfrm>
              <a:off x="683513" y="13176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2045" y="1444741"/>
              <a:ext cx="1600200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群組 22"/>
          <p:cNvGrpSpPr/>
          <p:nvPr/>
        </p:nvGrpSpPr>
        <p:grpSpPr>
          <a:xfrm>
            <a:off x="4615750" y="4518058"/>
            <a:ext cx="1871663" cy="719137"/>
            <a:chOff x="4615750" y="4518058"/>
            <a:chExt cx="1871663" cy="719137"/>
          </a:xfrm>
        </p:grpSpPr>
        <p:sp>
          <p:nvSpPr>
            <p:cNvPr id="29740" name="圓角矩形 31"/>
            <p:cNvSpPr>
              <a:spLocks noChangeArrowheads="1"/>
            </p:cNvSpPr>
            <p:nvPr/>
          </p:nvSpPr>
          <p:spPr bwMode="auto">
            <a:xfrm>
              <a:off x="4615750" y="4518058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80" name="Picture 12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3891" y="4663166"/>
              <a:ext cx="1741284" cy="504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3" name="群組 32"/>
          <p:cNvGrpSpPr/>
          <p:nvPr/>
        </p:nvGrpSpPr>
        <p:grpSpPr>
          <a:xfrm>
            <a:off x="683513" y="2917858"/>
            <a:ext cx="1873250" cy="720725"/>
            <a:chOff x="683513" y="2917858"/>
            <a:chExt cx="1873250" cy="720725"/>
          </a:xfrm>
        </p:grpSpPr>
        <p:sp>
          <p:nvSpPr>
            <p:cNvPr id="29722" name="圓角矩形 21"/>
            <p:cNvSpPr>
              <a:spLocks noChangeArrowheads="1"/>
            </p:cNvSpPr>
            <p:nvPr/>
          </p:nvSpPr>
          <p:spPr bwMode="auto">
            <a:xfrm>
              <a:off x="683513" y="29178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63" name="Picture 2"/>
            <p:cNvPicPr>
              <a:picLocks noChangeAspect="1" noChangeArrowheads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672" y="3020626"/>
              <a:ext cx="1753496" cy="537883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2" name="群組 31"/>
          <p:cNvGrpSpPr/>
          <p:nvPr/>
        </p:nvGrpSpPr>
        <p:grpSpPr>
          <a:xfrm>
            <a:off x="2648838" y="2917858"/>
            <a:ext cx="1871662" cy="720725"/>
            <a:chOff x="2648838" y="2917858"/>
            <a:chExt cx="1871662" cy="720725"/>
          </a:xfrm>
        </p:grpSpPr>
        <p:sp>
          <p:nvSpPr>
            <p:cNvPr id="29748" name="圓角矩形 22"/>
            <p:cNvSpPr>
              <a:spLocks noChangeArrowheads="1"/>
            </p:cNvSpPr>
            <p:nvPr/>
          </p:nvSpPr>
          <p:spPr bwMode="auto">
            <a:xfrm>
              <a:off x="2648838" y="2917858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4957" y="3051953"/>
              <a:ext cx="1579112" cy="408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群組 16"/>
          <p:cNvGrpSpPr/>
          <p:nvPr/>
        </p:nvGrpSpPr>
        <p:grpSpPr>
          <a:xfrm>
            <a:off x="4615750" y="1317658"/>
            <a:ext cx="1871663" cy="719137"/>
            <a:chOff x="4615750" y="1317658"/>
            <a:chExt cx="1871663" cy="719137"/>
          </a:xfrm>
        </p:grpSpPr>
        <p:sp>
          <p:nvSpPr>
            <p:cNvPr id="29744" name="圓角矩形 15"/>
            <p:cNvSpPr>
              <a:spLocks noChangeArrowheads="1"/>
            </p:cNvSpPr>
            <p:nvPr/>
          </p:nvSpPr>
          <p:spPr bwMode="auto">
            <a:xfrm>
              <a:off x="4615750" y="1317658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9" name="Picture 4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240" y="1555782"/>
              <a:ext cx="1801812" cy="24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群組 17"/>
          <p:cNvGrpSpPr/>
          <p:nvPr/>
        </p:nvGrpSpPr>
        <p:grpSpPr>
          <a:xfrm>
            <a:off x="6579488" y="1317658"/>
            <a:ext cx="1873250" cy="719137"/>
            <a:chOff x="6579488" y="1317658"/>
            <a:chExt cx="1873250" cy="719137"/>
          </a:xfrm>
        </p:grpSpPr>
        <p:sp>
          <p:nvSpPr>
            <p:cNvPr id="29758" name="圓角矩形 16"/>
            <p:cNvSpPr>
              <a:spLocks noChangeArrowheads="1"/>
            </p:cNvSpPr>
            <p:nvPr/>
          </p:nvSpPr>
          <p:spPr bwMode="auto">
            <a:xfrm>
              <a:off x="6579488" y="1317658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39" name="Picture 2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7245" y="1455769"/>
              <a:ext cx="1400175" cy="342900"/>
            </a:xfrm>
            <a:prstGeom prst="rect">
              <a:avLst/>
            </a:prstGeom>
            <a:ln>
              <a:noFill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44" name="群組 43"/>
          <p:cNvGrpSpPr/>
          <p:nvPr/>
        </p:nvGrpSpPr>
        <p:grpSpPr>
          <a:xfrm>
            <a:off x="2648838" y="2116170"/>
            <a:ext cx="1871662" cy="720725"/>
            <a:chOff x="2648838" y="2116170"/>
            <a:chExt cx="1871662" cy="720725"/>
          </a:xfrm>
        </p:grpSpPr>
        <p:sp>
          <p:nvSpPr>
            <p:cNvPr id="29730" name="圓角矩形 18"/>
            <p:cNvSpPr>
              <a:spLocks noChangeArrowheads="1"/>
            </p:cNvSpPr>
            <p:nvPr/>
          </p:nvSpPr>
          <p:spPr bwMode="auto">
            <a:xfrm>
              <a:off x="2648838" y="2116170"/>
              <a:ext cx="1871662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57" name="Picture 12"/>
            <p:cNvPicPr>
              <a:picLocks noChangeAspect="1" noChangeArrowheads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3134" y="2259089"/>
              <a:ext cx="1800225" cy="385762"/>
            </a:xfrm>
            <a:prstGeom prst="rect">
              <a:avLst/>
            </a:prstGeom>
            <a:noFill/>
            <a:ln>
              <a:noFill/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</p:pic>
      </p:grpSp>
      <p:grpSp>
        <p:nvGrpSpPr>
          <p:cNvPr id="45" name="群組 44"/>
          <p:cNvGrpSpPr/>
          <p:nvPr/>
        </p:nvGrpSpPr>
        <p:grpSpPr>
          <a:xfrm>
            <a:off x="4615751" y="2116170"/>
            <a:ext cx="1871661" cy="720725"/>
            <a:chOff x="4615751" y="2116170"/>
            <a:chExt cx="1871661" cy="720725"/>
          </a:xfrm>
        </p:grpSpPr>
        <p:sp>
          <p:nvSpPr>
            <p:cNvPr id="29726" name="圓角矩形 19"/>
            <p:cNvSpPr>
              <a:spLocks noChangeArrowheads="1"/>
            </p:cNvSpPr>
            <p:nvPr/>
          </p:nvSpPr>
          <p:spPr bwMode="auto">
            <a:xfrm>
              <a:off x="4615751" y="2116170"/>
              <a:ext cx="1871661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45" name="Picture 18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5309" y="2165427"/>
              <a:ext cx="1444626" cy="57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群組 45"/>
          <p:cNvGrpSpPr/>
          <p:nvPr/>
        </p:nvGrpSpPr>
        <p:grpSpPr>
          <a:xfrm>
            <a:off x="6579488" y="2116170"/>
            <a:ext cx="1873250" cy="720725"/>
            <a:chOff x="6579488" y="2116170"/>
            <a:chExt cx="1873250" cy="720725"/>
          </a:xfrm>
        </p:grpSpPr>
        <p:sp>
          <p:nvSpPr>
            <p:cNvPr id="29762" name="圓角矩形 20"/>
            <p:cNvSpPr>
              <a:spLocks noChangeArrowheads="1"/>
            </p:cNvSpPr>
            <p:nvPr/>
          </p:nvSpPr>
          <p:spPr bwMode="auto">
            <a:xfrm>
              <a:off x="6579488" y="211617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9735" name="Picture 23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7489" y="2157466"/>
              <a:ext cx="1066799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5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代表客戶－政府單位及各級學校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29</a:t>
            </a:fld>
            <a:endParaRPr lang="en-US" altLang="zh-TW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6294" y="6152490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13" name="群組 12"/>
          <p:cNvGrpSpPr/>
          <p:nvPr/>
        </p:nvGrpSpPr>
        <p:grpSpPr>
          <a:xfrm>
            <a:off x="660275" y="5387751"/>
            <a:ext cx="7756526" cy="720725"/>
            <a:chOff x="660275" y="5387751"/>
            <a:chExt cx="7756526" cy="720725"/>
          </a:xfrm>
        </p:grpSpPr>
        <p:sp>
          <p:nvSpPr>
            <p:cNvPr id="78" name="圓角矩形 64"/>
            <p:cNvSpPr>
              <a:spLocks noChangeArrowheads="1"/>
            </p:cNvSpPr>
            <p:nvPr/>
          </p:nvSpPr>
          <p:spPr bwMode="auto">
            <a:xfrm>
              <a:off x="6545138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7" name="圓角矩形 64"/>
            <p:cNvSpPr>
              <a:spLocks noChangeArrowheads="1"/>
            </p:cNvSpPr>
            <p:nvPr/>
          </p:nvSpPr>
          <p:spPr bwMode="auto">
            <a:xfrm>
              <a:off x="4590925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6" name="圓角矩形 64"/>
            <p:cNvSpPr>
              <a:spLocks noChangeArrowheads="1"/>
            </p:cNvSpPr>
            <p:nvPr/>
          </p:nvSpPr>
          <p:spPr bwMode="auto">
            <a:xfrm>
              <a:off x="2625600" y="5387751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43" name="圓角矩形 52"/>
            <p:cNvSpPr>
              <a:spLocks noChangeArrowheads="1"/>
            </p:cNvSpPr>
            <p:nvPr/>
          </p:nvSpPr>
          <p:spPr bwMode="auto">
            <a:xfrm>
              <a:off x="660275" y="538775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93" name="Picture 9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636" y="5425060"/>
              <a:ext cx="893146" cy="646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9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5562" y="5599682"/>
              <a:ext cx="1785937" cy="2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6" name="Picture 16"/>
            <p:cNvPicPr>
              <a:picLocks noChangeAspect="1" noChangeArrowheads="1"/>
            </p:cNvPicPr>
            <p:nvPr/>
          </p:nvPicPr>
          <p:blipFill>
            <a:blip r:embed="rId5">
              <a:grayscl/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8008" y="5520307"/>
              <a:ext cx="1571625" cy="455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0" name="Picture 11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656" y="5573488"/>
              <a:ext cx="1754187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群組 8"/>
          <p:cNvGrpSpPr/>
          <p:nvPr/>
        </p:nvGrpSpPr>
        <p:grpSpPr>
          <a:xfrm>
            <a:off x="658688" y="2063950"/>
            <a:ext cx="7759700" cy="720725"/>
            <a:chOff x="658688" y="2074583"/>
            <a:chExt cx="7759700" cy="720725"/>
          </a:xfrm>
        </p:grpSpPr>
        <p:sp>
          <p:nvSpPr>
            <p:cNvPr id="30788" name="圓角矩形 53"/>
            <p:cNvSpPr>
              <a:spLocks noChangeArrowheads="1"/>
            </p:cNvSpPr>
            <p:nvPr/>
          </p:nvSpPr>
          <p:spPr bwMode="auto">
            <a:xfrm>
              <a:off x="4590925" y="207458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6" name="圓角矩形 54"/>
            <p:cNvSpPr>
              <a:spLocks noChangeArrowheads="1"/>
            </p:cNvSpPr>
            <p:nvPr/>
          </p:nvSpPr>
          <p:spPr bwMode="auto">
            <a:xfrm>
              <a:off x="654513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7" name="圓角矩形 51"/>
            <p:cNvSpPr>
              <a:spLocks noChangeArrowheads="1"/>
            </p:cNvSpPr>
            <p:nvPr/>
          </p:nvSpPr>
          <p:spPr bwMode="auto">
            <a:xfrm>
              <a:off x="65868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7" name="群組 6"/>
            <p:cNvGrpSpPr/>
            <p:nvPr/>
          </p:nvGrpSpPr>
          <p:grpSpPr>
            <a:xfrm>
              <a:off x="2626568" y="2074583"/>
              <a:ext cx="1873250" cy="719138"/>
              <a:chOff x="2626568" y="2167343"/>
              <a:chExt cx="1873250" cy="719138"/>
            </a:xfrm>
          </p:grpSpPr>
          <p:sp>
            <p:nvSpPr>
              <p:cNvPr id="73" name="圓角矩形 63"/>
              <p:cNvSpPr>
                <a:spLocks noChangeArrowheads="1"/>
              </p:cNvSpPr>
              <p:nvPr/>
            </p:nvSpPr>
            <p:spPr bwMode="auto">
              <a:xfrm>
                <a:off x="2626568" y="2167343"/>
                <a:ext cx="1873250" cy="719138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marL="441325"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400" b="0" dirty="0">
                    <a:solidFill>
                      <a:schemeClr val="tx1"/>
                    </a:solidFill>
                  </a:rPr>
                  <a:t>臺北市明湖國民小學</a:t>
                </a:r>
              </a:p>
            </p:txBody>
          </p:sp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63971" y="2345446"/>
                <a:ext cx="547472" cy="362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55" name="圖片 104" descr="Noname.jpg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DCB452"/>
                </a:clrFrom>
                <a:clrTo>
                  <a:srgbClr val="DCB45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3449" y="2100387"/>
              <a:ext cx="944563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8745" y="2172237"/>
              <a:ext cx="1750152" cy="50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604" y="2103044"/>
              <a:ext cx="594245" cy="6476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群組 9"/>
          <p:cNvGrpSpPr/>
          <p:nvPr/>
        </p:nvGrpSpPr>
        <p:grpSpPr>
          <a:xfrm>
            <a:off x="658688" y="2893105"/>
            <a:ext cx="7759700" cy="720725"/>
            <a:chOff x="658688" y="2914371"/>
            <a:chExt cx="7759700" cy="720725"/>
          </a:xfrm>
        </p:grpSpPr>
        <p:sp>
          <p:nvSpPr>
            <p:cNvPr id="30792" name="圓角矩形 57"/>
            <p:cNvSpPr>
              <a:spLocks noChangeArrowheads="1"/>
            </p:cNvSpPr>
            <p:nvPr/>
          </p:nvSpPr>
          <p:spPr bwMode="auto">
            <a:xfrm>
              <a:off x="4590925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8" name="圓角矩形 58"/>
            <p:cNvSpPr>
              <a:spLocks noChangeArrowheads="1"/>
            </p:cNvSpPr>
            <p:nvPr/>
          </p:nvSpPr>
          <p:spPr bwMode="auto">
            <a:xfrm>
              <a:off x="654513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35" name="圓角矩形 56"/>
            <p:cNvSpPr>
              <a:spLocks noChangeArrowheads="1"/>
            </p:cNvSpPr>
            <p:nvPr/>
          </p:nvSpPr>
          <p:spPr bwMode="auto">
            <a:xfrm>
              <a:off x="2625600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3" name="圓角矩形 55"/>
            <p:cNvSpPr>
              <a:spLocks noChangeArrowheads="1"/>
            </p:cNvSpPr>
            <p:nvPr/>
          </p:nvSpPr>
          <p:spPr bwMode="auto">
            <a:xfrm>
              <a:off x="65868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53" name="Picture 1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0218" y="2925004"/>
              <a:ext cx="793750" cy="68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68" name="Picture 14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1326" y="3152495"/>
              <a:ext cx="1727200" cy="244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280" y="3107826"/>
              <a:ext cx="1786872" cy="330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04"/>
            <a:stretch/>
          </p:blipFill>
          <p:spPr bwMode="auto">
            <a:xfrm>
              <a:off x="3269544" y="2951572"/>
              <a:ext cx="702615" cy="64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群組 10"/>
          <p:cNvGrpSpPr/>
          <p:nvPr/>
        </p:nvGrpSpPr>
        <p:grpSpPr>
          <a:xfrm>
            <a:off x="658688" y="3732892"/>
            <a:ext cx="7759700" cy="720725"/>
            <a:chOff x="658688" y="3754158"/>
            <a:chExt cx="7759700" cy="720725"/>
          </a:xfrm>
        </p:grpSpPr>
        <p:sp>
          <p:nvSpPr>
            <p:cNvPr id="30739" name="圓角矩形 60"/>
            <p:cNvSpPr>
              <a:spLocks noChangeArrowheads="1"/>
            </p:cNvSpPr>
            <p:nvPr/>
          </p:nvSpPr>
          <p:spPr bwMode="auto">
            <a:xfrm>
              <a:off x="2625600" y="37541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0" name="圓角矩形 62"/>
            <p:cNvSpPr>
              <a:spLocks noChangeArrowheads="1"/>
            </p:cNvSpPr>
            <p:nvPr/>
          </p:nvSpPr>
          <p:spPr bwMode="auto">
            <a:xfrm>
              <a:off x="6545138" y="37541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69" name="圓角矩形 59"/>
            <p:cNvSpPr>
              <a:spLocks noChangeArrowheads="1"/>
            </p:cNvSpPr>
            <p:nvPr/>
          </p:nvSpPr>
          <p:spPr bwMode="auto">
            <a:xfrm>
              <a:off x="658688" y="3754158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4" name="圓角矩形 61"/>
            <p:cNvSpPr>
              <a:spLocks noChangeArrowheads="1"/>
            </p:cNvSpPr>
            <p:nvPr/>
          </p:nvSpPr>
          <p:spPr bwMode="auto">
            <a:xfrm>
              <a:off x="4590925" y="3754158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44" name="Picture 7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3573" y="3916876"/>
              <a:ext cx="1520825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0105" y="3778781"/>
              <a:ext cx="1048883" cy="671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415" y="3867848"/>
              <a:ext cx="1550863" cy="490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194" y="3814682"/>
              <a:ext cx="1493090" cy="601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群組 11"/>
          <p:cNvGrpSpPr/>
          <p:nvPr/>
        </p:nvGrpSpPr>
        <p:grpSpPr>
          <a:xfrm>
            <a:off x="658688" y="4574267"/>
            <a:ext cx="7759700" cy="719138"/>
            <a:chOff x="658688" y="4595533"/>
            <a:chExt cx="7759700" cy="719138"/>
          </a:xfrm>
        </p:grpSpPr>
        <p:sp>
          <p:nvSpPr>
            <p:cNvPr id="30777" name="圓角矩形 63"/>
            <p:cNvSpPr>
              <a:spLocks noChangeArrowheads="1"/>
            </p:cNvSpPr>
            <p:nvPr/>
          </p:nvSpPr>
          <p:spPr bwMode="auto">
            <a:xfrm>
              <a:off x="658688" y="459553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90" name="圓角矩形 65"/>
            <p:cNvSpPr>
              <a:spLocks noChangeArrowheads="1"/>
            </p:cNvSpPr>
            <p:nvPr/>
          </p:nvSpPr>
          <p:spPr bwMode="auto">
            <a:xfrm>
              <a:off x="4590925" y="4595533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4" name="圓角矩形 66"/>
            <p:cNvSpPr>
              <a:spLocks noChangeArrowheads="1"/>
            </p:cNvSpPr>
            <p:nvPr/>
          </p:nvSpPr>
          <p:spPr bwMode="auto">
            <a:xfrm>
              <a:off x="6545138" y="459553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37" name="圓角矩形 64"/>
            <p:cNvSpPr>
              <a:spLocks noChangeArrowheads="1"/>
            </p:cNvSpPr>
            <p:nvPr/>
          </p:nvSpPr>
          <p:spPr bwMode="auto">
            <a:xfrm>
              <a:off x="2625600" y="4595533"/>
              <a:ext cx="1871663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30757" name="Picture 13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644" y="4795320"/>
              <a:ext cx="1744662" cy="25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74" name="群組 46"/>
            <p:cNvGrpSpPr>
              <a:grpSpLocks/>
            </p:cNvGrpSpPr>
            <p:nvPr/>
          </p:nvGrpSpPr>
          <p:grpSpPr bwMode="auto">
            <a:xfrm>
              <a:off x="4781428" y="4668320"/>
              <a:ext cx="1381125" cy="569912"/>
              <a:chOff x="4716463" y="1495425"/>
              <a:chExt cx="1381125" cy="569913"/>
            </a:xfrm>
          </p:grpSpPr>
          <p:pic>
            <p:nvPicPr>
              <p:cNvPr id="30775" name="Picture 4"/>
              <p:cNvPicPr>
                <a:picLocks noChangeAspect="1" noChangeArrowheads="1"/>
              </p:cNvPicPr>
              <p:nvPr/>
            </p:nvPicPr>
            <p:blipFill>
              <a:blip r:embed="rId2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463" y="1495425"/>
                <a:ext cx="549275" cy="5699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76" name="文字方塊 73"/>
              <p:cNvSpPr txBox="1">
                <a:spLocks noChangeArrowheads="1"/>
              </p:cNvSpPr>
              <p:nvPr/>
            </p:nvSpPr>
            <p:spPr bwMode="auto">
              <a:xfrm>
                <a:off x="5219700" y="1566863"/>
                <a:ext cx="877888" cy="369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lang="zh-TW" altLang="en-US" sz="1800" dirty="0">
                    <a:solidFill>
                      <a:schemeClr val="tx1"/>
                    </a:solidFill>
                  </a:rPr>
                  <a:t>財政部</a:t>
                </a:r>
              </a:p>
            </p:txBody>
          </p:sp>
        </p:grp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125" y="4816594"/>
              <a:ext cx="1702827" cy="273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1400" y="4673504"/>
              <a:ext cx="1590346" cy="624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658688" y="1234796"/>
            <a:ext cx="7759700" cy="731837"/>
            <a:chOff x="658688" y="1234796"/>
            <a:chExt cx="7759700" cy="731837"/>
          </a:xfrm>
        </p:grpSpPr>
        <p:sp>
          <p:nvSpPr>
            <p:cNvPr id="30752" name="圓角矩形 50"/>
            <p:cNvSpPr>
              <a:spLocks noChangeArrowheads="1"/>
            </p:cNvSpPr>
            <p:nvPr/>
          </p:nvSpPr>
          <p:spPr bwMode="auto">
            <a:xfrm>
              <a:off x="654513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6" name="圓角矩形 49"/>
            <p:cNvSpPr>
              <a:spLocks noChangeArrowheads="1"/>
            </p:cNvSpPr>
            <p:nvPr/>
          </p:nvSpPr>
          <p:spPr bwMode="auto">
            <a:xfrm>
              <a:off x="459092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45" name="圓角矩形 48"/>
            <p:cNvSpPr>
              <a:spLocks noChangeArrowheads="1"/>
            </p:cNvSpPr>
            <p:nvPr/>
          </p:nvSpPr>
          <p:spPr bwMode="auto">
            <a:xfrm>
              <a:off x="262815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grpSp>
          <p:nvGrpSpPr>
            <p:cNvPr id="30764" name="群組 3"/>
            <p:cNvGrpSpPr>
              <a:grpSpLocks/>
            </p:cNvGrpSpPr>
            <p:nvPr/>
          </p:nvGrpSpPr>
          <p:grpSpPr bwMode="auto">
            <a:xfrm>
              <a:off x="658688" y="1234796"/>
              <a:ext cx="1873250" cy="731837"/>
              <a:chOff x="611188" y="1423988"/>
              <a:chExt cx="1873250" cy="731837"/>
            </a:xfrm>
          </p:grpSpPr>
          <p:sp>
            <p:nvSpPr>
              <p:cNvPr id="30771" name="圓角矩形 44"/>
              <p:cNvSpPr>
                <a:spLocks noChangeArrowheads="1"/>
              </p:cNvSpPr>
              <p:nvPr/>
            </p:nvSpPr>
            <p:spPr bwMode="auto">
              <a:xfrm>
                <a:off x="611188" y="1423988"/>
                <a:ext cx="1873250" cy="719137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xtLst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800" b="0">
                  <a:solidFill>
                    <a:schemeClr val="bg1"/>
                  </a:solidFill>
                  <a:latin typeface="Arial" charset="0"/>
                  <a:ea typeface="標楷體" pitchFamily="65" charset="-120"/>
                </a:endParaRPr>
              </a:p>
            </p:txBody>
          </p:sp>
          <p:pic>
            <p:nvPicPr>
              <p:cNvPr id="30772" name="Picture 2"/>
              <p:cNvPicPr>
                <a:picLocks noChangeAspect="1" noChangeArrowheads="1"/>
              </p:cNvPicPr>
              <p:nvPr/>
            </p:nvPicPr>
            <p:blipFill>
              <a:blip r:embed="rId2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4113" y="1436688"/>
                <a:ext cx="720725" cy="71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787" name="Picture 6"/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2282" y="1367351"/>
              <a:ext cx="1665288" cy="454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6" name="Picture 3"/>
            <p:cNvPicPr>
              <a:picLocks noChangeAspect="1" noChangeArrowheads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7038" y="1409421"/>
              <a:ext cx="1728787" cy="39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191" y="1404641"/>
              <a:ext cx="1821654" cy="377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User\Desktop\公司簡介20151014版\shutterstock_v166841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7464" y="1468784"/>
            <a:ext cx="5805473" cy="425990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矩形 11"/>
          <p:cNvSpPr/>
          <p:nvPr/>
        </p:nvSpPr>
        <p:spPr bwMode="auto">
          <a:xfrm rot="10800000">
            <a:off x="4027464" y="873480"/>
            <a:ext cx="3760624" cy="533730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標楷體" pitchFamily="65" charset="-120"/>
            </a:endParaRPr>
          </a:p>
        </p:txBody>
      </p:sp>
      <p:sp>
        <p:nvSpPr>
          <p:cNvPr id="5122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 dirty="0"/>
              <a:t>關於凌羣</a:t>
            </a:r>
          </a:p>
        </p:txBody>
      </p:sp>
      <p:sp>
        <p:nvSpPr>
          <p:cNvPr id="8195" name="內容版面配置區 1"/>
          <p:cNvSpPr>
            <a:spLocks noGrp="1"/>
          </p:cNvSpPr>
          <p:nvPr>
            <p:ph idx="1"/>
          </p:nvPr>
        </p:nvSpPr>
        <p:spPr>
          <a:xfrm>
            <a:off x="2262542" y="5348647"/>
            <a:ext cx="4714952" cy="397583"/>
          </a:xfrm>
        </p:spPr>
        <p:txBody>
          <a:bodyPr/>
          <a:lstStyle/>
          <a:p>
            <a:pPr marL="0" indent="0" eaLnBrk="1" hangingPunct="1">
              <a:lnSpc>
                <a:spcPct val="105000"/>
              </a:lnSpc>
              <a:spcBef>
                <a:spcPts val="600"/>
              </a:spcBef>
              <a:buNone/>
            </a:pPr>
            <a:r>
              <a:rPr lang="zh-TW" altLang="en-US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金控、電信、政府</a:t>
            </a:r>
            <a:r>
              <a:rPr lang="en-US" altLang="zh-TW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/</a:t>
            </a:r>
            <a:r>
              <a:rPr lang="zh-TW" altLang="en-US" sz="1800" b="0" dirty="0">
                <a:effectLst>
                  <a:glow rad="127000">
                    <a:schemeClr val="bg1">
                      <a:alpha val="75000"/>
                    </a:schemeClr>
                  </a:glow>
                </a:effectLst>
              </a:rPr>
              <a:t>國防、醫療、製造、教育</a:t>
            </a: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</a:t>
            </a:fld>
            <a:endParaRPr lang="en-US" altLang="zh-TW"/>
          </a:p>
        </p:txBody>
      </p:sp>
      <p:grpSp>
        <p:nvGrpSpPr>
          <p:cNvPr id="5" name="群組 4"/>
          <p:cNvGrpSpPr/>
          <p:nvPr/>
        </p:nvGrpSpPr>
        <p:grpSpPr>
          <a:xfrm>
            <a:off x="593783" y="1553607"/>
            <a:ext cx="2616454" cy="460629"/>
            <a:chOff x="1950664" y="1579398"/>
            <a:chExt cx="2616454" cy="460629"/>
          </a:xfrm>
        </p:grpSpPr>
        <p:sp>
          <p:nvSpPr>
            <p:cNvPr id="3" name="矩形 2"/>
            <p:cNvSpPr/>
            <p:nvPr/>
          </p:nvSpPr>
          <p:spPr bwMode="auto">
            <a:xfrm>
              <a:off x="1950664" y="1579398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創立日期</a:t>
              </a:r>
              <a:endParaRPr lang="zh-TW" altLang="en-US" sz="2400" dirty="0"/>
            </a:p>
            <a:p>
              <a:pPr algn="ctr" eaLnBrk="1" hangingPunct="1"/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" name="文字方塊 3"/>
            <p:cNvSpPr txBox="1"/>
            <p:nvPr/>
          </p:nvSpPr>
          <p:spPr>
            <a:xfrm>
              <a:off x="3619423" y="1662826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1975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593783" y="2222801"/>
            <a:ext cx="2616454" cy="462285"/>
            <a:chOff x="1950664" y="2248592"/>
            <a:chExt cx="2616454" cy="462285"/>
          </a:xfrm>
        </p:grpSpPr>
        <p:sp>
          <p:nvSpPr>
            <p:cNvPr id="14" name="矩形 2"/>
            <p:cNvSpPr/>
            <p:nvPr/>
          </p:nvSpPr>
          <p:spPr bwMode="auto">
            <a:xfrm>
              <a:off x="1950664" y="2248592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股票上市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文字方塊 14"/>
            <p:cNvSpPr txBox="1"/>
            <p:nvPr/>
          </p:nvSpPr>
          <p:spPr>
            <a:xfrm>
              <a:off x="3619423" y="2341545"/>
              <a:ext cx="9476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2001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年</a:t>
              </a:r>
            </a:p>
          </p:txBody>
        </p:sp>
      </p:grpSp>
      <p:grpSp>
        <p:nvGrpSpPr>
          <p:cNvPr id="7" name="群組 6"/>
          <p:cNvGrpSpPr/>
          <p:nvPr/>
        </p:nvGrpSpPr>
        <p:grpSpPr>
          <a:xfrm>
            <a:off x="593783" y="2885006"/>
            <a:ext cx="2669354" cy="460629"/>
            <a:chOff x="1950664" y="2910797"/>
            <a:chExt cx="2669354" cy="460629"/>
          </a:xfrm>
        </p:grpSpPr>
        <p:sp>
          <p:nvSpPr>
            <p:cNvPr id="16" name="矩形 2"/>
            <p:cNvSpPr/>
            <p:nvPr/>
          </p:nvSpPr>
          <p:spPr bwMode="auto">
            <a:xfrm>
              <a:off x="1950664" y="2910797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員工人數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7" name="文字方塊 16"/>
            <p:cNvSpPr txBox="1"/>
            <p:nvPr/>
          </p:nvSpPr>
          <p:spPr>
            <a:xfrm>
              <a:off x="3619423" y="2984700"/>
              <a:ext cx="10005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1,100</a:t>
              </a:r>
              <a:r>
                <a:rPr lang="zh-TW" altLang="en-US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人</a:t>
              </a:r>
            </a:p>
          </p:txBody>
        </p:sp>
      </p:grpSp>
      <p:grpSp>
        <p:nvGrpSpPr>
          <p:cNvPr id="8" name="群組 7"/>
          <p:cNvGrpSpPr/>
          <p:nvPr/>
        </p:nvGrpSpPr>
        <p:grpSpPr>
          <a:xfrm>
            <a:off x="593783" y="3541786"/>
            <a:ext cx="5936511" cy="1624102"/>
            <a:chOff x="1950664" y="3567577"/>
            <a:chExt cx="5936511" cy="1624102"/>
          </a:xfrm>
        </p:grpSpPr>
        <p:sp>
          <p:nvSpPr>
            <p:cNvPr id="18" name="矩形 2"/>
            <p:cNvSpPr/>
            <p:nvPr/>
          </p:nvSpPr>
          <p:spPr bwMode="auto">
            <a:xfrm>
              <a:off x="1950664" y="3567577"/>
              <a:ext cx="1570575" cy="460629"/>
            </a:xfrm>
            <a:custGeom>
              <a:avLst/>
              <a:gdLst>
                <a:gd name="connsiteX0" fmla="*/ 0 w 1796084"/>
                <a:gd name="connsiteY0" fmla="*/ 0 h 526768"/>
                <a:gd name="connsiteX1" fmla="*/ 1796084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  <a:gd name="connsiteX0" fmla="*/ 0 w 1796084"/>
                <a:gd name="connsiteY0" fmla="*/ 0 h 526768"/>
                <a:gd name="connsiteX1" fmla="*/ 1657188 w 1796084"/>
                <a:gd name="connsiteY1" fmla="*/ 0 h 526768"/>
                <a:gd name="connsiteX2" fmla="*/ 1796084 w 1796084"/>
                <a:gd name="connsiteY2" fmla="*/ 526768 h 526768"/>
                <a:gd name="connsiteX3" fmla="*/ 0 w 1796084"/>
                <a:gd name="connsiteY3" fmla="*/ 526768 h 526768"/>
                <a:gd name="connsiteX4" fmla="*/ 0 w 1796084"/>
                <a:gd name="connsiteY4" fmla="*/ 0 h 526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6084" h="526768">
                  <a:moveTo>
                    <a:pt x="0" y="0"/>
                  </a:moveTo>
                  <a:lnTo>
                    <a:pt x="1657188" y="0"/>
                  </a:lnTo>
                  <a:lnTo>
                    <a:pt x="1796084" y="526768"/>
                  </a:lnTo>
                  <a:lnTo>
                    <a:pt x="0" y="526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1" hangingPunct="1"/>
              <a:r>
                <a:rPr lang="zh-TW" altLang="en-US" sz="24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主要業務</a:t>
              </a:r>
              <a:endParaRPr kumimoji="1" lang="zh-TW" altLang="en-US" sz="2400" b="1" u="none" strike="noStrike" cap="none" normalizeH="0" baseline="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9" name="文字方塊 18"/>
            <p:cNvSpPr txBox="1"/>
            <p:nvPr/>
          </p:nvSpPr>
          <p:spPr>
            <a:xfrm>
              <a:off x="3202731" y="3645102"/>
              <a:ext cx="4684444" cy="1546577"/>
            </a:xfrm>
            <a:prstGeom prst="rect">
              <a:avLst/>
            </a:prstGeom>
            <a:noFill/>
          </p:spPr>
          <p:txBody>
            <a:bodyPr wrap="none" lIns="90000" rtlCol="0">
              <a:spAutoFit/>
            </a:bodyPr>
            <a:lstStyle/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系統整合與專業服務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en-US" altLang="zh-TW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IT </a:t>
              </a: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顧問諮詢與教育訓練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軟、硬體銷售與維護服務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電子商務暨資訊安全解決方案</a:t>
              </a:r>
              <a:endParaRPr lang="en-US" altLang="zh-TW" dirty="0">
                <a:solidFill>
                  <a:schemeClr val="tx1"/>
                </a:solidFill>
                <a:effectLst>
                  <a:glow rad="127000">
                    <a:schemeClr val="bg1">
                      <a:alpha val="75000"/>
                    </a:schemeClr>
                  </a:glo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marL="800100" lvl="1" indent="-342900" eaLnBrk="1" hangingPunct="1">
                <a:lnSpc>
                  <a:spcPct val="105000"/>
                </a:lnSpc>
                <a:spcBef>
                  <a:spcPts val="0"/>
                </a:spcBef>
                <a:buSzPct val="50000"/>
                <a:buFont typeface="Wingdings" panose="05000000000000000000" pitchFamily="2" charset="2"/>
                <a:buChar char="n"/>
              </a:pPr>
              <a:r>
                <a:rPr lang="zh-TW" altLang="en-US" dirty="0">
                  <a:solidFill>
                    <a:schemeClr val="tx1"/>
                  </a:solidFill>
                  <a:effectLst>
                    <a:glow rad="127000">
                      <a:schemeClr val="bg1">
                        <a:alpha val="75000"/>
                      </a:schemeClr>
                    </a:glo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大型網路及無線網絡系統規劃與整合</a:t>
              </a:r>
            </a:p>
          </p:txBody>
        </p:sp>
      </p:grpSp>
      <p:sp>
        <p:nvSpPr>
          <p:cNvPr id="20" name="矩形 2"/>
          <p:cNvSpPr/>
          <p:nvPr/>
        </p:nvSpPr>
        <p:spPr bwMode="auto">
          <a:xfrm>
            <a:off x="593783" y="5275123"/>
            <a:ext cx="1570575" cy="460629"/>
          </a:xfrm>
          <a:custGeom>
            <a:avLst/>
            <a:gdLst>
              <a:gd name="connsiteX0" fmla="*/ 0 w 1796084"/>
              <a:gd name="connsiteY0" fmla="*/ 0 h 526768"/>
              <a:gd name="connsiteX1" fmla="*/ 1796084 w 1796084"/>
              <a:gd name="connsiteY1" fmla="*/ 0 h 526768"/>
              <a:gd name="connsiteX2" fmla="*/ 1796084 w 1796084"/>
              <a:gd name="connsiteY2" fmla="*/ 526768 h 526768"/>
              <a:gd name="connsiteX3" fmla="*/ 0 w 1796084"/>
              <a:gd name="connsiteY3" fmla="*/ 526768 h 526768"/>
              <a:gd name="connsiteX4" fmla="*/ 0 w 1796084"/>
              <a:gd name="connsiteY4" fmla="*/ 0 h 526768"/>
              <a:gd name="connsiteX0" fmla="*/ 0 w 1796084"/>
              <a:gd name="connsiteY0" fmla="*/ 0 h 526768"/>
              <a:gd name="connsiteX1" fmla="*/ 1657188 w 1796084"/>
              <a:gd name="connsiteY1" fmla="*/ 0 h 526768"/>
              <a:gd name="connsiteX2" fmla="*/ 1796084 w 1796084"/>
              <a:gd name="connsiteY2" fmla="*/ 526768 h 526768"/>
              <a:gd name="connsiteX3" fmla="*/ 0 w 1796084"/>
              <a:gd name="connsiteY3" fmla="*/ 526768 h 526768"/>
              <a:gd name="connsiteX4" fmla="*/ 0 w 1796084"/>
              <a:gd name="connsiteY4" fmla="*/ 0 h 526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084" h="526768">
                <a:moveTo>
                  <a:pt x="0" y="0"/>
                </a:moveTo>
                <a:lnTo>
                  <a:pt x="1657188" y="0"/>
                </a:lnTo>
                <a:lnTo>
                  <a:pt x="1796084" y="526768"/>
                </a:lnTo>
                <a:lnTo>
                  <a:pt x="0" y="52676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服務領域</a:t>
            </a:r>
            <a:endParaRPr kumimoji="1" lang="zh-TW" altLang="en-US" sz="2400" b="1" u="none" strike="noStrike" cap="none" normalizeH="0" baseline="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145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標題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代表客戶－政府單位及各級學校</a:t>
            </a:r>
            <a:r>
              <a:rPr lang="en-US" altLang="zh-TW" dirty="0"/>
              <a:t>(</a:t>
            </a:r>
            <a:r>
              <a:rPr lang="zh-TW" altLang="en-US" dirty="0"/>
              <a:t>二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/>
              <a:pPr>
                <a:defRPr/>
              </a:pPr>
              <a:t>30</a:t>
            </a:fld>
            <a:endParaRPr lang="en-US" altLang="zh-TW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56294" y="4537902"/>
            <a:ext cx="3392488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spcBef>
                <a:spcPct val="20000"/>
              </a:spcBef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kumimoji="0" lang="en-US" altLang="zh-TW" sz="1300" b="0" dirty="0">
                <a:solidFill>
                  <a:schemeClr val="tx1"/>
                </a:solidFill>
              </a:rPr>
              <a:t>※</a:t>
            </a:r>
            <a:r>
              <a:rPr kumimoji="0" lang="zh-TW" altLang="en-US" sz="1300" b="0" dirty="0">
                <a:solidFill>
                  <a:schemeClr val="tx1"/>
                </a:solidFill>
              </a:rPr>
              <a:t>客戶名稱依照字首筆畫數排列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658688" y="2074583"/>
            <a:ext cx="7759700" cy="720725"/>
            <a:chOff x="658688" y="2074583"/>
            <a:chExt cx="7759700" cy="720725"/>
          </a:xfrm>
        </p:grpSpPr>
        <p:sp>
          <p:nvSpPr>
            <p:cNvPr id="30767" name="圓角矩形 51"/>
            <p:cNvSpPr>
              <a:spLocks noChangeArrowheads="1"/>
            </p:cNvSpPr>
            <p:nvPr/>
          </p:nvSpPr>
          <p:spPr bwMode="auto">
            <a:xfrm>
              <a:off x="65868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6" name="圓角矩形 54"/>
            <p:cNvSpPr>
              <a:spLocks noChangeArrowheads="1"/>
            </p:cNvSpPr>
            <p:nvPr/>
          </p:nvSpPr>
          <p:spPr bwMode="auto">
            <a:xfrm>
              <a:off x="6545138" y="2074583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8" name="圓角矩形 53"/>
            <p:cNvSpPr>
              <a:spLocks noChangeArrowheads="1"/>
            </p:cNvSpPr>
            <p:nvPr/>
          </p:nvSpPr>
          <p:spPr bwMode="auto">
            <a:xfrm>
              <a:off x="4590925" y="2074583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73" name="圓角矩形 63"/>
            <p:cNvSpPr>
              <a:spLocks noChangeArrowheads="1"/>
            </p:cNvSpPr>
            <p:nvPr/>
          </p:nvSpPr>
          <p:spPr bwMode="auto">
            <a:xfrm>
              <a:off x="2626568" y="2074583"/>
              <a:ext cx="1873250" cy="7191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marL="441325"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400" b="0" dirty="0">
                <a:solidFill>
                  <a:schemeClr val="tx1"/>
                </a:solidFill>
              </a:endParaRPr>
            </a:p>
          </p:txBody>
        </p:sp>
        <p:pic>
          <p:nvPicPr>
            <p:cNvPr id="3073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387" y="2189251"/>
              <a:ext cx="1751013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8" name="圖片 101" descr="untitled.bmp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488" y="2149101"/>
              <a:ext cx="1822450" cy="576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7813" y="2199884"/>
              <a:ext cx="1739439" cy="468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5293" y="2289039"/>
              <a:ext cx="1686005" cy="29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群組 4"/>
          <p:cNvGrpSpPr/>
          <p:nvPr/>
        </p:nvGrpSpPr>
        <p:grpSpPr>
          <a:xfrm>
            <a:off x="658688" y="2914371"/>
            <a:ext cx="7759700" cy="720725"/>
            <a:chOff x="658688" y="2914371"/>
            <a:chExt cx="7759700" cy="720725"/>
          </a:xfrm>
        </p:grpSpPr>
        <p:sp>
          <p:nvSpPr>
            <p:cNvPr id="30735" name="圓角矩形 56"/>
            <p:cNvSpPr>
              <a:spLocks noChangeArrowheads="1"/>
            </p:cNvSpPr>
            <p:nvPr/>
          </p:nvSpPr>
          <p:spPr bwMode="auto">
            <a:xfrm>
              <a:off x="2625600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3" name="圓角矩形 55"/>
            <p:cNvSpPr>
              <a:spLocks noChangeArrowheads="1"/>
            </p:cNvSpPr>
            <p:nvPr/>
          </p:nvSpPr>
          <p:spPr bwMode="auto">
            <a:xfrm>
              <a:off x="65868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92" name="圓角矩形 57"/>
            <p:cNvSpPr>
              <a:spLocks noChangeArrowheads="1"/>
            </p:cNvSpPr>
            <p:nvPr/>
          </p:nvSpPr>
          <p:spPr bwMode="auto">
            <a:xfrm>
              <a:off x="4590925" y="2914371"/>
              <a:ext cx="1871663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8" name="圓角矩形 58"/>
            <p:cNvSpPr>
              <a:spLocks noChangeArrowheads="1"/>
            </p:cNvSpPr>
            <p:nvPr/>
          </p:nvSpPr>
          <p:spPr bwMode="auto">
            <a:xfrm>
              <a:off x="6545138" y="2914371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6167" y="2991124"/>
              <a:ext cx="1775637" cy="567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91" name="圖片 72" descr="rights_logo.gif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955"/>
            <a:stretch>
              <a:fillRect/>
            </a:stretch>
          </p:blipFill>
          <p:spPr bwMode="auto">
            <a:xfrm>
              <a:off x="685047" y="2991124"/>
              <a:ext cx="1727201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" name="文字方塊 102"/>
            <p:cNvSpPr txBox="1">
              <a:spLocks noChangeArrowheads="1"/>
            </p:cNvSpPr>
            <p:nvPr/>
          </p:nvSpPr>
          <p:spPr bwMode="auto">
            <a:xfrm>
              <a:off x="4819418" y="3105456"/>
              <a:ext cx="141577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環保署化學局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  <p:sp>
          <p:nvSpPr>
            <p:cNvPr id="70" name="文字方塊 102"/>
            <p:cNvSpPr txBox="1">
              <a:spLocks noChangeArrowheads="1"/>
            </p:cNvSpPr>
            <p:nvPr/>
          </p:nvSpPr>
          <p:spPr bwMode="auto">
            <a:xfrm>
              <a:off x="6708810" y="3105456"/>
              <a:ext cx="1620957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警察機械修理廠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658688" y="3789040"/>
            <a:ext cx="1873250" cy="720725"/>
            <a:chOff x="658688" y="3789040"/>
            <a:chExt cx="1873250" cy="720725"/>
          </a:xfrm>
        </p:grpSpPr>
        <p:sp>
          <p:nvSpPr>
            <p:cNvPr id="79" name="圓角矩形 55"/>
            <p:cNvSpPr>
              <a:spLocks noChangeArrowheads="1"/>
            </p:cNvSpPr>
            <p:nvPr/>
          </p:nvSpPr>
          <p:spPr bwMode="auto">
            <a:xfrm>
              <a:off x="658688" y="3789040"/>
              <a:ext cx="1873250" cy="72072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7065" y="3820939"/>
              <a:ext cx="616495" cy="6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" name="群組 1"/>
          <p:cNvGrpSpPr/>
          <p:nvPr/>
        </p:nvGrpSpPr>
        <p:grpSpPr>
          <a:xfrm>
            <a:off x="658688" y="1234796"/>
            <a:ext cx="7759700" cy="719137"/>
            <a:chOff x="658688" y="1234796"/>
            <a:chExt cx="7759700" cy="719137"/>
          </a:xfrm>
        </p:grpSpPr>
        <p:sp>
          <p:nvSpPr>
            <p:cNvPr id="30745" name="圓角矩形 48"/>
            <p:cNvSpPr>
              <a:spLocks noChangeArrowheads="1"/>
            </p:cNvSpPr>
            <p:nvPr/>
          </p:nvSpPr>
          <p:spPr bwMode="auto">
            <a:xfrm>
              <a:off x="262815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71" name="圓角矩形 44"/>
            <p:cNvSpPr>
              <a:spLocks noChangeArrowheads="1"/>
            </p:cNvSpPr>
            <p:nvPr/>
          </p:nvSpPr>
          <p:spPr bwMode="auto">
            <a:xfrm>
              <a:off x="65868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52" name="圓角矩形 50"/>
            <p:cNvSpPr>
              <a:spLocks noChangeArrowheads="1"/>
            </p:cNvSpPr>
            <p:nvPr/>
          </p:nvSpPr>
          <p:spPr bwMode="auto">
            <a:xfrm>
              <a:off x="6545138" y="1234796"/>
              <a:ext cx="1873250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30786" name="圓角矩形 49"/>
            <p:cNvSpPr>
              <a:spLocks noChangeArrowheads="1"/>
            </p:cNvSpPr>
            <p:nvPr/>
          </p:nvSpPr>
          <p:spPr bwMode="auto">
            <a:xfrm>
              <a:off x="4590925" y="1234796"/>
              <a:ext cx="1871663" cy="719137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xtLst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 b="1">
                  <a:solidFill>
                    <a:srgbClr val="47CFFF"/>
                  </a:solidFill>
                  <a:latin typeface="微軟正黑體" pitchFamily="34" charset="-120"/>
                  <a:ea typeface="微軟正黑體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FFC000"/>
                </a:buClr>
                <a:buFont typeface="Times New Roman" pitchFamily="18" charset="0"/>
                <a:buChar char="▪"/>
                <a:defRPr kumimoji="1" sz="2400">
                  <a:solidFill>
                    <a:srgbClr val="FFC000"/>
                  </a:solidFill>
                  <a:latin typeface="微軟正黑體" pitchFamily="34" charset="-120"/>
                  <a:ea typeface="微軟正黑體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bg1"/>
                  </a:solidFill>
                  <a:latin typeface="微軟正黑體" pitchFamily="34" charset="-120"/>
                  <a:ea typeface="微軟正黑體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itchFamily="34" charset="-120"/>
                  <a:ea typeface="微軟正黑體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zh-TW" altLang="en-US" sz="1800" b="0">
                <a:solidFill>
                  <a:schemeClr val="bg1"/>
                </a:solidFill>
                <a:latin typeface="Arial" charset="0"/>
                <a:ea typeface="標楷體" pitchFamily="65" charset="-120"/>
              </a:endParaRPr>
            </a:p>
          </p:txBody>
        </p:sp>
        <p:sp>
          <p:nvSpPr>
            <p:cNvPr id="60451" name="文字方塊 102"/>
            <p:cNvSpPr txBox="1">
              <a:spLocks noChangeArrowheads="1"/>
            </p:cNvSpPr>
            <p:nvPr/>
          </p:nvSpPr>
          <p:spPr bwMode="auto">
            <a:xfrm>
              <a:off x="2651173" y="1425295"/>
              <a:ext cx="182562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B0F0"/>
                </a:buClr>
                <a:buChar char="•"/>
                <a:defRPr kumimoji="1" sz="280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1pPr>
              <a:lvl2pPr marL="742950" indent="-285750">
                <a:spcBef>
                  <a:spcPct val="20000"/>
                </a:spcBef>
                <a:buClr>
                  <a:srgbClr val="47FFD1"/>
                </a:buClr>
                <a:buFont typeface="Times New Roman" panose="02020603050405020304" pitchFamily="18" charset="0"/>
                <a:buChar char="▪"/>
                <a:defRPr kumimoji="1" sz="2400">
                  <a:solidFill>
                    <a:srgbClr val="47FFD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rgbClr val="A6A6A6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  <a:defRPr/>
              </a:pPr>
              <a:r>
                <a:rPr kumimoji="0" lang="zh-TW" altLang="en-US" sz="1600" b="1" dirty="0">
                  <a:solidFill>
                    <a:srgbClr val="003300"/>
                  </a:solidFill>
                  <a:latin typeface="+mn-ea"/>
                  <a:ea typeface="+mn-ea"/>
                </a:rPr>
                <a:t>國防部陸軍司令部</a:t>
              </a:r>
              <a:endParaRPr lang="zh-TW" altLang="en-US" sz="1600" b="1" dirty="0">
                <a:solidFill>
                  <a:srgbClr val="003300"/>
                </a:solidFill>
                <a:latin typeface="+mn-ea"/>
                <a:ea typeface="+mn-ea"/>
              </a:endParaRPr>
            </a:p>
          </p:txBody>
        </p:sp>
        <p:pic>
          <p:nvPicPr>
            <p:cNvPr id="30761" name="圖片 100" descr="imagesCA6FEVHE.jp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37949" y="1322108"/>
              <a:ext cx="1584325" cy="544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3103" y="1268019"/>
              <a:ext cx="1262106" cy="650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2" name="群組 47"/>
            <p:cNvGrpSpPr>
              <a:grpSpLocks/>
            </p:cNvGrpSpPr>
            <p:nvPr/>
          </p:nvGrpSpPr>
          <p:grpSpPr bwMode="auto">
            <a:xfrm>
              <a:off x="667405" y="1379785"/>
              <a:ext cx="1917698" cy="427037"/>
              <a:chOff x="4847474" y="232095"/>
              <a:chExt cx="1916972" cy="427038"/>
            </a:xfrm>
          </p:grpSpPr>
          <p:pic>
            <p:nvPicPr>
              <p:cNvPr id="74" name="Picture 8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47474" y="232095"/>
                <a:ext cx="638175" cy="4270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5" name="文字方塊 103"/>
              <p:cNvSpPr txBox="1">
                <a:spLocks noChangeArrowheads="1"/>
              </p:cNvSpPr>
              <p:nvPr/>
            </p:nvSpPr>
            <p:spPr bwMode="auto">
              <a:xfrm>
                <a:off x="5349983" y="298770"/>
                <a:ext cx="1414463" cy="277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B0F0"/>
                  </a:buClr>
                  <a:buChar char="•"/>
                  <a:defRPr kumimoji="1" sz="2800" b="1">
                    <a:solidFill>
                      <a:srgbClr val="47CFFF"/>
                    </a:solidFill>
                    <a:latin typeface="微軟正黑體" pitchFamily="34" charset="-120"/>
                    <a:ea typeface="微軟正黑體" pitchFamily="34" charset="-12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FFC000"/>
                  </a:buClr>
                  <a:buFont typeface="Times New Roman" pitchFamily="18" charset="0"/>
                  <a:buChar char="▪"/>
                  <a:defRPr kumimoji="1" sz="2400">
                    <a:solidFill>
                      <a:srgbClr val="FFC000"/>
                    </a:solidFill>
                    <a:latin typeface="微軟正黑體" pitchFamily="34" charset="-120"/>
                    <a:ea typeface="微軟正黑體" pitchFamily="34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bg1"/>
                    </a:solidFill>
                    <a:latin typeface="微軟正黑體" pitchFamily="34" charset="-120"/>
                    <a:ea typeface="微軟正黑體" pitchFamily="34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微軟正黑體" pitchFamily="34" charset="-120"/>
                    <a:ea typeface="微軟正黑體" pitchFamily="34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r>
                  <a:rPr kumimoji="0" lang="zh-TW" altLang="en-US" sz="1200" b="0" dirty="0">
                    <a:solidFill>
                      <a:schemeClr val="tx1"/>
                    </a:solidFill>
                  </a:rPr>
                  <a:t>國防部後備司令部</a:t>
                </a:r>
                <a:endParaRPr lang="zh-TW" altLang="en-US" sz="1200" b="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038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4556195"/>
            <a:ext cx="8424863" cy="647700"/>
            <a:chOff x="323528" y="1259831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59831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75000">
                  <a:srgbClr val="C00000">
                    <a:lumMod val="60000"/>
                  </a:srgbClr>
                </a:gs>
                <a:gs pos="23000">
                  <a:srgbClr val="C00000">
                    <a:alpha val="0"/>
                    <a:lumMod val="6000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411302" y="1331839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C00000">
                    <a:alpha val="0"/>
                  </a:srgbClr>
                </a:gs>
                <a:gs pos="100000">
                  <a:srgbClr val="C00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chemeClr val="bg1"/>
                </a:solidFill>
              </a:rPr>
              <a:t>實習介紹</a:t>
            </a:r>
            <a:endParaRPr lang="en-US" altLang="zh-TW" dirty="0">
              <a:solidFill>
                <a:schemeClr val="bg1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31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1186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實習介紹</a:t>
            </a:r>
            <a:r>
              <a:rPr lang="en-US" altLang="zh-TW" dirty="0"/>
              <a:t>-</a:t>
            </a:r>
            <a:r>
              <a:rPr lang="zh-TW" altLang="en-US" dirty="0"/>
              <a:t>使用技術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32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91309" y="1178547"/>
            <a:ext cx="3009537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.NET MVC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.NET C#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JAVA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Spring MVC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PHP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Node JS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VUE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JS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React native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SQL server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Oracle database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Jenkins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Container</a:t>
            </a: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xmlns="" id="{B9BFF9F0-7390-4237-B3D8-0F6BF07D45CF}"/>
              </a:ext>
            </a:extLst>
          </p:cNvPr>
          <p:cNvSpPr txBox="1"/>
          <p:nvPr/>
        </p:nvSpPr>
        <p:spPr>
          <a:xfrm>
            <a:off x="3359694" y="1178547"/>
            <a:ext cx="3009537" cy="4826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IIS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Entity framework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JQuery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Bootstrap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CSS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SCRUM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SVN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Jmeter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HP LoadRunner</a:t>
            </a:r>
          </a:p>
          <a:p>
            <a:pPr marL="742950" lvl="1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918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sz="6000" dirty="0"/>
              <a:t>敬請指教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r>
              <a:rPr lang="en-US" altLang="zh-TW" dirty="0"/>
              <a:t>www.syscom.com.tw</a:t>
            </a:r>
            <a:endParaRPr lang="zh-TW" altLang="en-US" dirty="0"/>
          </a:p>
        </p:txBody>
      </p:sp>
      <p:pic>
        <p:nvPicPr>
          <p:cNvPr id="1026" name="Picture 2" descr="C:\Users\User\Desktop\公司簡介20151014版\light.pn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rgbClr val="3366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" y="-24847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副標題 2"/>
          <p:cNvSpPr txBox="1">
            <a:spLocks/>
          </p:cNvSpPr>
          <p:nvPr/>
        </p:nvSpPr>
        <p:spPr bwMode="auto">
          <a:xfrm>
            <a:off x="-23750" y="3474896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Char char="•"/>
              <a:defRPr kumimoji="1" sz="2800" b="1">
                <a:solidFill>
                  <a:srgbClr val="47C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C000"/>
              </a:buClr>
              <a:buFont typeface="Times New Roman" pitchFamily="18" charset="0"/>
              <a:buChar char="▪"/>
              <a:defRPr kumimoji="1" sz="2400">
                <a:solidFill>
                  <a:srgbClr val="FFC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US" altLang="zh-TW" sz="3200" kern="0" dirty="0">
                <a:solidFill>
                  <a:schemeClr val="bg1">
                    <a:lumMod val="85000"/>
                  </a:schemeClr>
                </a:solidFill>
                <a:effectLst>
                  <a:glow rad="381000">
                    <a:schemeClr val="bg1">
                      <a:alpha val="50000"/>
                    </a:schemeClr>
                  </a:glow>
                </a:effectLst>
              </a:rPr>
              <a:t>www.syscom.com.tw</a:t>
            </a:r>
            <a:endParaRPr lang="zh-TW" altLang="en-US" sz="3200" kern="0" dirty="0">
              <a:solidFill>
                <a:schemeClr val="bg1">
                  <a:lumMod val="85000"/>
                </a:schemeClr>
              </a:solidFill>
              <a:effectLst>
                <a:glow rad="381000">
                  <a:schemeClr val="bg1">
                    <a:alpha val="5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009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1" grpId="0"/>
      <p:bldP spid="1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2882098" y="1422851"/>
            <a:ext cx="3226395" cy="3981408"/>
            <a:chOff x="2960468" y="1681034"/>
            <a:chExt cx="2929473" cy="3615003"/>
          </a:xfrm>
        </p:grpSpPr>
        <p:grpSp>
          <p:nvGrpSpPr>
            <p:cNvPr id="25" name="群組 24"/>
            <p:cNvGrpSpPr/>
            <p:nvPr/>
          </p:nvGrpSpPr>
          <p:grpSpPr>
            <a:xfrm>
              <a:off x="2960468" y="1681034"/>
              <a:ext cx="2929473" cy="3068668"/>
              <a:chOff x="2441230" y="1733107"/>
              <a:chExt cx="3763928" cy="3942773"/>
            </a:xfrm>
          </p:grpSpPr>
          <p:sp>
            <p:nvSpPr>
              <p:cNvPr id="17" name="等腰三角形 16"/>
              <p:cNvSpPr/>
              <p:nvPr/>
            </p:nvSpPr>
            <p:spPr bwMode="auto">
              <a:xfrm rot="10800000">
                <a:off x="4057380" y="1733107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18" name="等腰三角形 17"/>
              <p:cNvSpPr/>
              <p:nvPr/>
            </p:nvSpPr>
            <p:spPr bwMode="auto">
              <a:xfrm rot="13274776">
                <a:off x="4654641" y="1844824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19" name="等腰三角形 18"/>
              <p:cNvSpPr/>
              <p:nvPr/>
            </p:nvSpPr>
            <p:spPr bwMode="auto">
              <a:xfrm rot="16200000">
                <a:off x="4998363" y="2503880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0" name="等腰三角形 19"/>
              <p:cNvSpPr/>
              <p:nvPr/>
            </p:nvSpPr>
            <p:spPr bwMode="auto">
              <a:xfrm rot="18787408">
                <a:off x="4702901" y="3246773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1" name="等腰三角形 20"/>
              <p:cNvSpPr/>
              <p:nvPr/>
            </p:nvSpPr>
            <p:spPr bwMode="auto">
              <a:xfrm>
                <a:off x="4057380" y="3793917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2" name="等腰三角形 21"/>
              <p:cNvSpPr/>
              <p:nvPr/>
            </p:nvSpPr>
            <p:spPr bwMode="auto">
              <a:xfrm rot="5400000">
                <a:off x="3116398" y="2675345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3" name="等腰三角形 22"/>
              <p:cNvSpPr/>
              <p:nvPr/>
            </p:nvSpPr>
            <p:spPr bwMode="auto">
              <a:xfrm rot="2925224">
                <a:off x="3317987" y="3324126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  <p:sp>
            <p:nvSpPr>
              <p:cNvPr id="24" name="等腰三角形 23"/>
              <p:cNvSpPr/>
              <p:nvPr/>
            </p:nvSpPr>
            <p:spPr bwMode="auto">
              <a:xfrm rot="8100000">
                <a:off x="3317986" y="1875890"/>
                <a:ext cx="531628" cy="1881963"/>
              </a:xfrm>
              <a:prstGeom prst="triangle">
                <a:avLst/>
              </a:prstGeom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80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zh-TW" altLang="en-US" sz="1800" b="0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  <a:ea typeface="標楷體" pitchFamily="65" charset="-120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 bwMode="auto">
            <a:xfrm rot="10800000">
              <a:off x="3433248" y="4204009"/>
              <a:ext cx="524726" cy="89000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399999" lon="20399993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 rot="10800000">
              <a:off x="4001109" y="4107282"/>
              <a:ext cx="524726" cy="1093060"/>
            </a:xfrm>
            <a:prstGeom prst="rect">
              <a:avLst/>
            </a:prstGeom>
            <a:solidFill>
              <a:srgbClr val="336699">
                <a:lumMod val="90000"/>
                <a:lumOff val="1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400000" lon="20400000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 bwMode="auto">
            <a:xfrm rot="10800000">
              <a:off x="4570949" y="4513609"/>
              <a:ext cx="524726" cy="782428"/>
            </a:xfrm>
            <a:prstGeom prst="rect">
              <a:avLst/>
            </a:prstGeom>
            <a:solidFill>
              <a:srgbClr val="33CCCC">
                <a:lumMod val="7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Left">
                <a:rot lat="20400000" lon="20400000" rev="0"/>
              </a:camera>
              <a:lightRig rig="threePt" dir="t"/>
            </a:scene3d>
            <a:sp3d extrusionH="762000">
              <a:bevelB w="190500" h="190500"/>
            </a:sp3d>
          </p:spPr>
          <p:txBody>
            <a:bodyPr anchor="ctr"/>
            <a:lstStyle/>
            <a:p>
              <a:pPr eaLnBrk="1" hangingPunct="1">
                <a:defRPr/>
              </a:pPr>
              <a:endParaRPr lang="zh-TW" altLang="en-US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3191" y="2507820"/>
              <a:ext cx="1708033" cy="1708033"/>
            </a:xfrm>
            <a:prstGeom prst="rect">
              <a:avLst/>
            </a:prstGeom>
          </p:spPr>
        </p:pic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榮耀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4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51374" y="1265633"/>
            <a:ext cx="4860619" cy="5083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凌羣自行開發產品獲「台灣精品獎」肯定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智慧型服務機器人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(2021) 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，榮獲銀質獎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網路監控管理中心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NETCenter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(2021)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DBMaker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雲端資料庫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(2013/2014/2015/2017/2020/2021)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SGS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頒發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2020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「資安管理卓越獎」</a:t>
            </a:r>
            <a:endParaRPr lang="en-US" altLang="zh-TW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名列經濟部工業局成立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周年專書之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台灣產業發展代表廠商</a:t>
            </a:r>
            <a:endParaRPr lang="en-US" altLang="zh-TW" sz="1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凌羣自行開發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DBMaker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雲端資料庫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獲「台灣精品獎」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(2013/2014/2015/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2017/2020)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榮獲第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屆「國家品質獎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製造品質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典範獎」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凌羣雲端機器人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『2018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系統整合輸出獎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』(2018)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凌羣智慧服務機器人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Ayuda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雲端物聯網創新獎」冠軍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(2017)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「企業專屬雲端機房代管服務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Pracla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」榮獲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經濟部工業局評選為「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雲端金項獎」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504593" y="1265633"/>
            <a:ext cx="3611126" cy="4565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「開放式雲端企業專屬機房代管服務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-OpenStack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Pracla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」獲頒「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2016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雲端物聯網創新獎」季軍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榮獲台灣智慧城市產業聯盟「系統整合輸出獎」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榮獲「卓越中堅企業獎」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(2014)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台灣雲端運算產業協會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雲端創新競賽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「國產雲端資料中心組」第一名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(2014)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榮獲亞太資通訊高峰會議「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Taiwan </a:t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ICT Best Practice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」獎座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獲英國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BSI</a:t>
            </a: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標準機構「捍衛資訊安全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之最佳夥伴」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榮獲「產業科技發展優等獎」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(1998)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榮獲「傑出資訊軟體獎」 </a:t>
            </a:r>
            <a:r>
              <a:rPr lang="en-US" altLang="zh-TW" sz="1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(1993)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92639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500"/>
                            </p:stCondLst>
                            <p:childTnLst>
                              <p:par>
                                <p:cTn id="6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5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8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cog-wheels-2125183_960_720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7F9"/>
              </a:clrFrom>
              <a:clrTo>
                <a:srgbClr val="F6F7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116" y="982100"/>
            <a:ext cx="5805883" cy="326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品質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8DAE34-25B2-4D22-B86D-02954D54C78F}" type="slidenum">
              <a:rPr lang="en-US" altLang="zh-TW" smtClean="0">
                <a:solidFill>
                  <a:srgbClr val="FFFFFF"/>
                </a:solidFill>
              </a:rPr>
              <a:pPr>
                <a:defRPr/>
              </a:pPr>
              <a:t>5</a:t>
            </a:fld>
            <a:endParaRPr lang="en-US" altLang="zh-TW">
              <a:solidFill>
                <a:srgbClr val="FFFFFF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491309" y="1178547"/>
            <a:ext cx="7842463" cy="4867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ISO/IEC 27001:2013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ISO/IEC20000-1:2018(2019)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通過個</a:t>
            </a:r>
            <a:r>
              <a:rPr lang="zh-TW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人資訊管理系統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 10012:2017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(2019)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通過國際軟體品質評鑑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CMMI-DEV v1.2 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Maturity Level 5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(2011)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國內第一家挑戰通過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CMMI Level 5</a:t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國際軟體品質最高等級評鑑之廠商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獲英國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BSI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標準機構「捍衛資訊安全之最佳夥伴」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 9001:2000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(2003)/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9001:1994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(2000)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通過「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ISO 9002:1994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(1999)/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「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9002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」認證 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(1996)</a:t>
            </a:r>
          </a:p>
          <a:p>
            <a:pPr marL="285750" indent="-285750">
              <a:spcAft>
                <a:spcPts val="1000"/>
              </a:spcAft>
              <a:buSzPct val="50000"/>
              <a:buFont typeface="Wingdings" panose="05000000000000000000" pitchFamily="2" charset="2"/>
              <a:buChar char="u"/>
            </a:pP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287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群組 9"/>
          <p:cNvGrpSpPr>
            <a:grpSpLocks/>
          </p:cNvGrpSpPr>
          <p:nvPr/>
        </p:nvGrpSpPr>
        <p:grpSpPr bwMode="auto">
          <a:xfrm>
            <a:off x="151124" y="1836972"/>
            <a:ext cx="8424863" cy="647700"/>
            <a:chOff x="323528" y="1275606"/>
            <a:chExt cx="8424936" cy="648072"/>
          </a:xfrm>
        </p:grpSpPr>
        <p:sp>
          <p:nvSpPr>
            <p:cNvPr id="11" name="圓角矩形 10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100000">
                  <a:srgbClr val="EF7011"/>
                </a:gs>
                <a:gs pos="59000">
                  <a:srgbClr val="FFC000"/>
                </a:gs>
                <a:gs pos="0">
                  <a:srgbClr val="FFFF00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2" name="圓角矩形 11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C000">
                    <a:alpha val="0"/>
                  </a:srgbClr>
                </a:gs>
                <a:gs pos="50000">
                  <a:srgbClr val="FFC000"/>
                </a:gs>
                <a:gs pos="100000">
                  <a:srgbClr val="FFC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「智慧凌羣」一平台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「智慧凌羣」四應用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4294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矩形 64"/>
          <p:cNvSpPr/>
          <p:nvPr/>
        </p:nvSpPr>
        <p:spPr>
          <a:xfrm>
            <a:off x="6112570" y="2230980"/>
            <a:ext cx="2440800" cy="103576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90000"/>
                </a:srgbClr>
              </a:gs>
              <a:gs pos="100000">
                <a:srgbClr val="FFC000">
                  <a:tint val="23500"/>
                  <a:satMod val="160000"/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雲端產能利用率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模型及系統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日商大型商場雲端機房</a:t>
            </a:r>
          </a:p>
        </p:txBody>
      </p:sp>
      <p:sp>
        <p:nvSpPr>
          <p:cNvPr id="66" name="圓角化同側角落矩形 65"/>
          <p:cNvSpPr/>
          <p:nvPr/>
        </p:nvSpPr>
        <p:spPr bwMode="auto">
          <a:xfrm>
            <a:off x="6112570" y="1863598"/>
            <a:ext cx="2440800" cy="336388"/>
          </a:xfrm>
          <a:prstGeom prst="round2SameRect">
            <a:avLst/>
          </a:prstGeom>
          <a:solidFill>
            <a:srgbClr val="FFC00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雲端應用與服務</a:t>
            </a:r>
          </a:p>
        </p:txBody>
      </p:sp>
      <p:sp>
        <p:nvSpPr>
          <p:cNvPr id="42" name="矩形 41"/>
          <p:cNvSpPr/>
          <p:nvPr/>
        </p:nvSpPr>
        <p:spPr>
          <a:xfrm>
            <a:off x="475576" y="2529709"/>
            <a:ext cx="2439087" cy="1300761"/>
          </a:xfrm>
          <a:prstGeom prst="rect">
            <a:avLst/>
          </a:prstGeom>
          <a:gradFill>
            <a:gsLst>
              <a:gs pos="0">
                <a:srgbClr val="92D050">
                  <a:lumMod val="100000"/>
                  <a:alpha val="80000"/>
                </a:srgbClr>
              </a:gs>
              <a:gs pos="100000">
                <a:srgbClr val="92D05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警政雲、環境雲 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Apps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開發與後端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系統整合</a:t>
            </a:r>
          </a:p>
        </p:txBody>
      </p:sp>
      <p:sp>
        <p:nvSpPr>
          <p:cNvPr id="43" name="圓角化同側角落矩形 42"/>
          <p:cNvSpPr/>
          <p:nvPr/>
        </p:nvSpPr>
        <p:spPr bwMode="auto">
          <a:xfrm>
            <a:off x="475576" y="2154453"/>
            <a:ext cx="2439087" cy="370027"/>
          </a:xfrm>
          <a:prstGeom prst="round2SameRect">
            <a:avLst/>
          </a:prstGeom>
          <a:solidFill>
            <a:srgbClr val="92D05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凌羣行動異質整合平台</a:t>
            </a:r>
            <a:endParaRPr lang="en-US" altLang="zh-TW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「智慧凌羣」平台</a:t>
            </a:r>
            <a:r>
              <a:rPr lang="en-US" altLang="zh-TW" dirty="0">
                <a:latin typeface="新細明體"/>
                <a:ea typeface="新細明體"/>
              </a:rPr>
              <a:t>-</a:t>
            </a:r>
            <a:r>
              <a:rPr lang="en-US" altLang="zh-TW" dirty="0"/>
              <a:t>SYSCOM ABC</a:t>
            </a:r>
            <a:endParaRPr lang="zh-TW" altLang="en-US" dirty="0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245488" y="1065533"/>
            <a:ext cx="8640000" cy="5218113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系統整合領軍，凌羣瞄準全球</a:t>
            </a:r>
            <a:r>
              <a:rPr lang="en-US" altLang="zh-TW" dirty="0"/>
              <a:t>IT</a:t>
            </a:r>
            <a:r>
              <a:rPr lang="zh-TW" altLang="en-US" dirty="0"/>
              <a:t>趨勢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7</a:t>
            </a:fld>
            <a:endParaRPr lang="en-US" altLang="zh-TW" dirty="0"/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925" y="2819964"/>
            <a:ext cx="3397650" cy="16684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556" y="3120034"/>
            <a:ext cx="2232000" cy="220207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C:\Users\User\Desktop\wulogo1209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7895" y="3846522"/>
            <a:ext cx="3373626" cy="17415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User\Desktop\公司簡介20151014版\wulogo12093-500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6175" y="2782562"/>
            <a:ext cx="3348000" cy="130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User\Desktop\公司簡介20151014版\wulogo12093-600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5141" y="3114635"/>
            <a:ext cx="2214000" cy="175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344" y="1702025"/>
            <a:ext cx="1858774" cy="1858774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37" name="Text Box 14"/>
          <p:cNvSpPr txBox="1">
            <a:spLocks noChangeArrowheads="1"/>
          </p:cNvSpPr>
          <p:nvPr/>
        </p:nvSpPr>
        <p:spPr bwMode="gray">
          <a:xfrm>
            <a:off x="3508029" y="2205603"/>
            <a:ext cx="1705403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kumimoji="0" lang="en-US" altLang="zh-TW" sz="28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SYSCOM</a:t>
            </a:r>
          </a:p>
          <a:p>
            <a:pPr algn="ctr"/>
            <a:r>
              <a:rPr kumimoji="0" lang="en-US" altLang="zh-TW" sz="2800" b="1" cap="all" dirty="0">
                <a:ln w="9000" cmpd="sng">
                  <a:noFill/>
                  <a:prstDash val="solid"/>
                </a:ln>
                <a:solidFill>
                  <a:srgbClr val="C00000"/>
                </a:solidFill>
                <a:effectLst>
                  <a:glow rad="63500">
                    <a:schemeClr val="bg1"/>
                  </a:glow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ABC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4284307" y="4123326"/>
            <a:ext cx="1696059" cy="523220"/>
            <a:chOff x="3667811" y="3955750"/>
            <a:chExt cx="1696059" cy="523220"/>
          </a:xfrm>
        </p:grpSpPr>
        <p:sp>
          <p:nvSpPr>
            <p:cNvPr id="47" name="Oval 20"/>
            <p:cNvSpPr>
              <a:spLocks noChangeArrowheads="1"/>
            </p:cNvSpPr>
            <p:nvPr/>
          </p:nvSpPr>
          <p:spPr bwMode="gray">
            <a:xfrm>
              <a:off x="3667811" y="3985238"/>
              <a:ext cx="468000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4" name="Text Box 21"/>
            <p:cNvSpPr txBox="1">
              <a:spLocks noChangeArrowheads="1"/>
            </p:cNvSpPr>
            <p:nvPr/>
          </p:nvSpPr>
          <p:spPr bwMode="gray">
            <a:xfrm>
              <a:off x="3717265" y="3955750"/>
              <a:ext cx="164660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B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ig Data</a:t>
              </a: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4858839" y="3263255"/>
            <a:ext cx="1232138" cy="523220"/>
            <a:chOff x="5904219" y="2095602"/>
            <a:chExt cx="1232138" cy="523220"/>
          </a:xfrm>
        </p:grpSpPr>
        <p:sp>
          <p:nvSpPr>
            <p:cNvPr id="46" name="Oval 20"/>
            <p:cNvSpPr>
              <a:spLocks noChangeArrowheads="1"/>
            </p:cNvSpPr>
            <p:nvPr/>
          </p:nvSpPr>
          <p:spPr bwMode="gray">
            <a:xfrm>
              <a:off x="5904219" y="2112435"/>
              <a:ext cx="468000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4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5" name="Text Box 21"/>
            <p:cNvSpPr txBox="1">
              <a:spLocks noChangeArrowheads="1"/>
            </p:cNvSpPr>
            <p:nvPr/>
          </p:nvSpPr>
          <p:spPr bwMode="gray">
            <a:xfrm>
              <a:off x="5924166" y="2095602"/>
              <a:ext cx="121219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C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loud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2702536" y="3700624"/>
            <a:ext cx="1101584" cy="523220"/>
            <a:chOff x="711266" y="1808211"/>
            <a:chExt cx="1101584" cy="523220"/>
          </a:xfrm>
        </p:grpSpPr>
        <p:sp>
          <p:nvSpPr>
            <p:cNvPr id="41" name="Oval 20"/>
            <p:cNvSpPr>
              <a:spLocks noChangeAspect="1" noChangeArrowheads="1"/>
            </p:cNvSpPr>
            <p:nvPr/>
          </p:nvSpPr>
          <p:spPr bwMode="gray">
            <a:xfrm>
              <a:off x="711266" y="1841807"/>
              <a:ext cx="466413" cy="4680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eaLnBrk="1" hangingPunct="1"/>
              <a:endParaRPr lang="zh-TW" altLang="en-US" sz="28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8" name="Text Box 21"/>
            <p:cNvSpPr txBox="1">
              <a:spLocks noChangeArrowheads="1"/>
            </p:cNvSpPr>
            <p:nvPr/>
          </p:nvSpPr>
          <p:spPr bwMode="gray">
            <a:xfrm>
              <a:off x="744929" y="1808211"/>
              <a:ext cx="106792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新細明體" charset="-120"/>
                </a:defRPr>
              </a:lvl9pPr>
            </a:lstStyle>
            <a:p>
              <a:pPr algn="ctr"/>
              <a:r>
                <a:rPr kumimoji="0" lang="en-US" altLang="zh-TW" sz="28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A</a:t>
              </a:r>
              <a:r>
                <a:rPr kumimoji="0" lang="en-US" altLang="zh-TW" sz="28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pps</a:t>
              </a:r>
              <a:endParaRPr kumimoji="0" lang="en-US" altLang="zh-TW" sz="28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3" name="矩形 62"/>
          <p:cNvSpPr/>
          <p:nvPr/>
        </p:nvSpPr>
        <p:spPr>
          <a:xfrm>
            <a:off x="5557569" y="5379133"/>
            <a:ext cx="2440800" cy="771932"/>
          </a:xfrm>
          <a:prstGeom prst="rect">
            <a:avLst/>
          </a:prstGeom>
          <a:gradFill flip="none" rotWithShape="1">
            <a:gsLst>
              <a:gs pos="0">
                <a:srgbClr val="00B0F0">
                  <a:lumMod val="66000"/>
                </a:srgbClr>
              </a:gs>
              <a:gs pos="20000">
                <a:srgbClr val="00B0F0"/>
              </a:gs>
              <a:gs pos="100000">
                <a:srgbClr val="00B0F0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協助警方偵破重大刑事案件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4" name="圓角化同側角落矩形 63"/>
          <p:cNvSpPr/>
          <p:nvPr/>
        </p:nvSpPr>
        <p:spPr bwMode="auto">
          <a:xfrm>
            <a:off x="5557569" y="5041062"/>
            <a:ext cx="2440800" cy="336388"/>
          </a:xfrm>
          <a:prstGeom prst="round2SameRect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巨量資料分析服務</a:t>
            </a:r>
          </a:p>
        </p:txBody>
      </p:sp>
    </p:spTree>
    <p:extLst>
      <p:ext uri="{BB962C8B-B14F-4D97-AF65-F5344CB8AC3E}">
        <p14:creationId xmlns:p14="http://schemas.microsoft.com/office/powerpoint/2010/main" val="326657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42" grpId="0" animBg="1"/>
      <p:bldP spid="43" grpId="0" animBg="1"/>
      <p:bldP spid="5" grpId="0" build="p"/>
      <p:bldP spid="37" grpId="0"/>
      <p:bldP spid="63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群組 7"/>
          <p:cNvGrpSpPr>
            <a:grpSpLocks/>
          </p:cNvGrpSpPr>
          <p:nvPr/>
        </p:nvGrpSpPr>
        <p:grpSpPr bwMode="auto">
          <a:xfrm>
            <a:off x="151124" y="2506086"/>
            <a:ext cx="8424863" cy="647700"/>
            <a:chOff x="323528" y="1275606"/>
            <a:chExt cx="8424936" cy="648072"/>
          </a:xfrm>
        </p:grpSpPr>
        <p:sp>
          <p:nvSpPr>
            <p:cNvPr id="9" name="圓角矩形 8"/>
            <p:cNvSpPr/>
            <p:nvPr/>
          </p:nvSpPr>
          <p:spPr>
            <a:xfrm>
              <a:off x="323528" y="1275606"/>
              <a:ext cx="8424936" cy="64807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68000">
                  <a:srgbClr val="006600">
                    <a:lumMod val="80000"/>
                  </a:srgbClr>
                </a:gs>
                <a:gs pos="0">
                  <a:srgbClr val="008000">
                    <a:alpha val="0"/>
                  </a:srgbClr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3" name="圓角矩形 12"/>
            <p:cNvSpPr/>
            <p:nvPr/>
          </p:nvSpPr>
          <p:spPr>
            <a:xfrm>
              <a:off x="395536" y="1347614"/>
              <a:ext cx="6552728" cy="504056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008000">
                    <a:alpha val="0"/>
                  </a:srgbClr>
                </a:gs>
                <a:gs pos="67000">
                  <a:srgbClr val="008000"/>
                </a:gs>
                <a:gs pos="100000">
                  <a:srgbClr val="008000"/>
                </a:gs>
              </a:gsLst>
              <a:lin ang="10800000" scaled="1"/>
              <a:tileRect/>
            </a:gradFill>
            <a:ln w="38100" cmpd="dbl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</p:grpSp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簡報大綱</a:t>
            </a:r>
            <a:endParaRPr lang="en-US" altLang="zh-TW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00" y="1108075"/>
            <a:ext cx="8640000" cy="5218113"/>
          </a:xfrm>
        </p:spPr>
        <p:txBody>
          <a:bodyPr/>
          <a:lstStyle/>
          <a:p>
            <a:pPr>
              <a:lnSpc>
                <a:spcPct val="140000"/>
              </a:lnSpc>
              <a:buClr>
                <a:srgbClr val="8EBBFC"/>
              </a:buClr>
              <a:buSzPct val="100000"/>
              <a:defRPr/>
            </a:pPr>
            <a:r>
              <a:rPr lang="zh-TW" altLang="en-US" dirty="0">
                <a:solidFill>
                  <a:srgbClr val="8EBBFC"/>
                </a:solidFill>
              </a:rPr>
              <a:t>關於凌羣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「智慧凌羣」一平台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chemeClr val="bg1"/>
              </a:buClr>
              <a:defRPr/>
            </a:pPr>
            <a:r>
              <a:rPr lang="zh-TW" altLang="en-US" dirty="0">
                <a:solidFill>
                  <a:schemeClr val="bg1"/>
                </a:solidFill>
              </a:rPr>
              <a:t>「智慧凌羣」四應用</a:t>
            </a:r>
            <a:endParaRPr lang="en-US" altLang="zh-TW" dirty="0">
              <a:solidFill>
                <a:schemeClr val="bg1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「智慧凌羣」六核心</a:t>
            </a: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代表客戶</a:t>
            </a:r>
            <a:endParaRPr lang="en-US" altLang="zh-TW" dirty="0">
              <a:solidFill>
                <a:srgbClr val="8EBBFC"/>
              </a:solidFill>
            </a:endParaRPr>
          </a:p>
          <a:p>
            <a:pPr>
              <a:lnSpc>
                <a:spcPct val="140000"/>
              </a:lnSpc>
              <a:buClr>
                <a:srgbClr val="8EBBFC"/>
              </a:buClr>
              <a:defRPr/>
            </a:pPr>
            <a:r>
              <a:rPr lang="zh-TW" altLang="en-US" dirty="0">
                <a:solidFill>
                  <a:srgbClr val="8EBBFC"/>
                </a:solidFill>
              </a:rPr>
              <a:t>實習介紹</a:t>
            </a:r>
            <a:endParaRPr lang="en-US" dirty="0">
              <a:solidFill>
                <a:srgbClr val="8EBBFC"/>
              </a:solidFill>
            </a:endParaRPr>
          </a:p>
        </p:txBody>
      </p:sp>
      <p:sp>
        <p:nvSpPr>
          <p:cNvPr id="2" name="投影片編號版面配置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442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「智慧凌羣」四大應用</a:t>
            </a:r>
          </a:p>
        </p:txBody>
      </p:sp>
      <p:sp>
        <p:nvSpPr>
          <p:cNvPr id="36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899ED-CB60-4146-B1DA-ACC0038C1DA3}" type="slidenum">
              <a:rPr lang="en-US" altLang="zh-TW" smtClean="0"/>
              <a:pPr>
                <a:defRPr/>
              </a:pPr>
              <a:t>9</a:t>
            </a:fld>
            <a:endParaRPr lang="en-US" altLang="zh-TW" dirty="0"/>
          </a:p>
        </p:txBody>
      </p:sp>
      <p:grpSp>
        <p:nvGrpSpPr>
          <p:cNvPr id="10" name="群組 9"/>
          <p:cNvGrpSpPr/>
          <p:nvPr/>
        </p:nvGrpSpPr>
        <p:grpSpPr>
          <a:xfrm>
            <a:off x="4527193" y="3796389"/>
            <a:ext cx="3965176" cy="2450075"/>
            <a:chOff x="4539068" y="3784514"/>
            <a:chExt cx="3965176" cy="2450075"/>
          </a:xfrm>
        </p:grpSpPr>
        <p:cxnSp>
          <p:nvCxnSpPr>
            <p:cNvPr id="74" name="直接连接符 102"/>
            <p:cNvCxnSpPr/>
            <p:nvPr/>
          </p:nvCxnSpPr>
          <p:spPr>
            <a:xfrm>
              <a:off x="6596460" y="4781493"/>
              <a:ext cx="1887136" cy="0"/>
            </a:xfrm>
            <a:prstGeom prst="line">
              <a:avLst/>
            </a:prstGeom>
            <a:noFill/>
            <a:ln w="25400" cap="flat" cmpd="sng" algn="ctr">
              <a:solidFill>
                <a:srgbClr val="BE1247"/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48" name="泪滴形 1"/>
            <p:cNvSpPr/>
            <p:nvPr/>
          </p:nvSpPr>
          <p:spPr>
            <a:xfrm rot="16200000">
              <a:off x="4545630" y="4024494"/>
              <a:ext cx="2317396" cy="2102794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9" name="泪滴形 1"/>
            <p:cNvSpPr/>
            <p:nvPr/>
          </p:nvSpPr>
          <p:spPr>
            <a:xfrm rot="16200000">
              <a:off x="4431767" y="3891815"/>
              <a:ext cx="2317396" cy="2102794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E1247"/>
                </a:gs>
                <a:gs pos="27000">
                  <a:srgbClr val="D2144F"/>
                </a:gs>
                <a:gs pos="66000">
                  <a:srgbClr val="F87477"/>
                </a:gs>
                <a:gs pos="100000">
                  <a:srgbClr val="FA9496"/>
                </a:gs>
              </a:gsLst>
              <a:lin ang="1080000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0" name="泪滴形 1"/>
            <p:cNvSpPr/>
            <p:nvPr/>
          </p:nvSpPr>
          <p:spPr>
            <a:xfrm rot="16200000">
              <a:off x="4029101" y="4294481"/>
              <a:ext cx="2106774" cy="1086839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71" name="TextBox 11"/>
            <p:cNvSpPr txBox="1">
              <a:spLocks noChangeArrowheads="1"/>
            </p:cNvSpPr>
            <p:nvPr/>
          </p:nvSpPr>
          <p:spPr bwMode="auto">
            <a:xfrm flipH="1">
              <a:off x="6086051" y="4268006"/>
              <a:ext cx="2418193" cy="52321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智慧交通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6159" name="Picture 15" descr="http://www.lioho.tw/tw/uploads/pages/1000/19/1389146069_c0a801feafd57773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06768" y="4329182"/>
              <a:ext cx="1490120" cy="1431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群組 7"/>
          <p:cNvGrpSpPr/>
          <p:nvPr/>
        </p:nvGrpSpPr>
        <p:grpSpPr>
          <a:xfrm>
            <a:off x="567217" y="1518657"/>
            <a:ext cx="3962369" cy="2298936"/>
            <a:chOff x="567217" y="1518657"/>
            <a:chExt cx="3962369" cy="2298936"/>
          </a:xfrm>
        </p:grpSpPr>
        <p:sp>
          <p:nvSpPr>
            <p:cNvPr id="34" name="泪滴形 1"/>
            <p:cNvSpPr/>
            <p:nvPr/>
          </p:nvSpPr>
          <p:spPr>
            <a:xfrm rot="5400000">
              <a:off x="2290378" y="1566457"/>
              <a:ext cx="2174441" cy="20788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8000">
                  <a:srgbClr val="119707"/>
                </a:gs>
                <a:gs pos="67000">
                  <a:srgbClr val="8AD53F"/>
                </a:gs>
                <a:gs pos="100000">
                  <a:srgbClr val="BCEB6F"/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46" name="泪滴形 1"/>
            <p:cNvSpPr/>
            <p:nvPr/>
          </p:nvSpPr>
          <p:spPr>
            <a:xfrm rot="5400000">
              <a:off x="3003950" y="2291957"/>
              <a:ext cx="1976812" cy="1074460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3" name="群組 2"/>
            <p:cNvGrpSpPr/>
            <p:nvPr/>
          </p:nvGrpSpPr>
          <p:grpSpPr>
            <a:xfrm>
              <a:off x="567217" y="1643152"/>
              <a:ext cx="3962369" cy="2174441"/>
              <a:chOff x="567217" y="1643152"/>
              <a:chExt cx="3962369" cy="2174441"/>
            </a:xfrm>
          </p:grpSpPr>
          <p:sp>
            <p:nvSpPr>
              <p:cNvPr id="59" name="TextBox 11"/>
              <p:cNvSpPr txBox="1">
                <a:spLocks noChangeArrowheads="1"/>
              </p:cNvSpPr>
              <p:nvPr/>
            </p:nvSpPr>
            <p:spPr bwMode="auto">
              <a:xfrm flipH="1">
                <a:off x="567217" y="1690530"/>
                <a:ext cx="2403485" cy="523219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800" b="1" kern="0" dirty="0">
                    <a:solidFill>
                      <a:srgbClr val="92D050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公共安全</a:t>
                </a:r>
              </a:p>
            </p:txBody>
          </p:sp>
          <p:cxnSp>
            <p:nvCxnSpPr>
              <p:cNvPr id="62" name="直接连接符 90"/>
              <p:cNvCxnSpPr/>
              <p:nvPr/>
            </p:nvCxnSpPr>
            <p:spPr>
              <a:xfrm>
                <a:off x="567217" y="2208900"/>
                <a:ext cx="1948459" cy="15356"/>
              </a:xfrm>
              <a:prstGeom prst="line">
                <a:avLst/>
              </a:prstGeom>
              <a:noFill/>
              <a:ln w="25400" cap="flat" cmpd="sng" algn="ctr">
                <a:solidFill>
                  <a:srgbClr val="119707"/>
                </a:solidFill>
                <a:prstDash val="sysDot"/>
                <a:headEnd type="oval"/>
                <a:tailEnd type="oval"/>
              </a:ln>
              <a:effectLst/>
            </p:spPr>
          </p:cxnSp>
          <p:sp>
            <p:nvSpPr>
              <p:cNvPr id="41" name="泪滴形 1"/>
              <p:cNvSpPr/>
              <p:nvPr/>
            </p:nvSpPr>
            <p:spPr>
              <a:xfrm rot="5400000">
                <a:off x="2402945" y="1690952"/>
                <a:ext cx="2174441" cy="2078841"/>
              </a:xfrm>
              <a:custGeom>
                <a:avLst/>
                <a:gdLst/>
                <a:ahLst/>
                <a:cxnLst/>
                <a:rect l="l" t="t" r="r" b="b"/>
                <a:pathLst>
                  <a:path w="3384376" h="3384376">
                    <a:moveTo>
                      <a:pt x="1692188" y="504056"/>
                    </a:moveTo>
                    <a:cubicBezTo>
                      <a:pt x="1036001" y="504056"/>
                      <a:pt x="504056" y="1036001"/>
                      <a:pt x="504056" y="1692188"/>
                    </a:cubicBezTo>
                    <a:cubicBezTo>
                      <a:pt x="504056" y="2348375"/>
                      <a:pt x="1036001" y="2880320"/>
                      <a:pt x="1692188" y="2880320"/>
                    </a:cubicBezTo>
                    <a:cubicBezTo>
                      <a:pt x="2348375" y="2880320"/>
                      <a:pt x="2880320" y="2348375"/>
                      <a:pt x="2880320" y="1692188"/>
                    </a:cubicBezTo>
                    <a:lnTo>
                      <a:pt x="2880320" y="504056"/>
                    </a:lnTo>
                    <a:close/>
                    <a:moveTo>
                      <a:pt x="1692188" y="0"/>
                    </a:moveTo>
                    <a:lnTo>
                      <a:pt x="3384376" y="0"/>
                    </a:lnTo>
                    <a:lnTo>
                      <a:pt x="3384376" y="1692188"/>
                    </a:lnTo>
                    <a:cubicBezTo>
                      <a:pt x="3384376" y="2626758"/>
                      <a:pt x="2626758" y="3384376"/>
                      <a:pt x="1692188" y="3384376"/>
                    </a:cubicBezTo>
                    <a:cubicBezTo>
                      <a:pt x="757618" y="3384376"/>
                      <a:pt x="0" y="2626758"/>
                      <a:pt x="0" y="1692188"/>
                    </a:cubicBezTo>
                    <a:cubicBezTo>
                      <a:pt x="0" y="757618"/>
                      <a:pt x="757618" y="0"/>
                      <a:pt x="1692188" y="0"/>
                    </a:cubicBezTo>
                    <a:close/>
                  </a:path>
                </a:pathLst>
              </a:custGeom>
              <a:gradFill flip="none" rotWithShape="1">
                <a:gsLst>
                  <a:gs pos="18000">
                    <a:srgbClr val="119707"/>
                  </a:gs>
                  <a:gs pos="67000">
                    <a:srgbClr val="8AD53F"/>
                  </a:gs>
                  <a:gs pos="100000">
                    <a:srgbClr val="BCEB6F"/>
                  </a:gs>
                </a:gsLst>
                <a:lin ang="10800000" scaled="1"/>
                <a:tileRect/>
              </a:gradFill>
              <a:ln w="3175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6155" name="Picture 11" descr="http://www.pref.hiroshima.lg.jp/uploaded/image/25045.gif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97719" y="2129050"/>
                <a:ext cx="1636665" cy="135277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2" name="群組 11"/>
          <p:cNvGrpSpPr/>
          <p:nvPr/>
        </p:nvGrpSpPr>
        <p:grpSpPr>
          <a:xfrm>
            <a:off x="4529466" y="1505793"/>
            <a:ext cx="3939402" cy="2292185"/>
            <a:chOff x="4541341" y="1493918"/>
            <a:chExt cx="3939402" cy="2292185"/>
          </a:xfrm>
        </p:grpSpPr>
        <p:sp>
          <p:nvSpPr>
            <p:cNvPr id="67" name="TextBox 11"/>
            <p:cNvSpPr txBox="1">
              <a:spLocks noChangeArrowheads="1"/>
            </p:cNvSpPr>
            <p:nvPr/>
          </p:nvSpPr>
          <p:spPr bwMode="auto">
            <a:xfrm flipH="1">
              <a:off x="6062547" y="1653786"/>
              <a:ext cx="2418196" cy="52322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智慧醫療</a:t>
              </a:r>
              <a:endPara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cxnSp>
          <p:nvCxnSpPr>
            <p:cNvPr id="70" name="直接连接符 98"/>
            <p:cNvCxnSpPr/>
            <p:nvPr/>
          </p:nvCxnSpPr>
          <p:spPr>
            <a:xfrm flipV="1">
              <a:off x="6630338" y="2177006"/>
              <a:ext cx="1827783" cy="15355"/>
            </a:xfrm>
            <a:prstGeom prst="line">
              <a:avLst/>
            </a:prstGeom>
            <a:noFill/>
            <a:ln w="25400" cap="flat" cmpd="sng" algn="ctr">
              <a:solidFill>
                <a:srgbClr val="006A96"/>
              </a:solidFill>
              <a:prstDash val="sysDot"/>
              <a:headEnd type="oval"/>
              <a:tailEnd type="oval"/>
            </a:ln>
            <a:effectLst/>
          </p:spPr>
        </p:cxnSp>
        <p:sp>
          <p:nvSpPr>
            <p:cNvPr id="52" name="泪滴形 1"/>
            <p:cNvSpPr/>
            <p:nvPr/>
          </p:nvSpPr>
          <p:spPr>
            <a:xfrm rot="10800000">
              <a:off x="4660187" y="1493918"/>
              <a:ext cx="2075786" cy="21744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B0F0">
                    <a:shade val="30000"/>
                    <a:satMod val="115000"/>
                  </a:srgbClr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3" name="泪滴形 1"/>
            <p:cNvSpPr/>
            <p:nvPr/>
          </p:nvSpPr>
          <p:spPr>
            <a:xfrm rot="10800000">
              <a:off x="4541341" y="1611662"/>
              <a:ext cx="2075786" cy="2174441"/>
            </a:xfrm>
            <a:custGeom>
              <a:avLst/>
              <a:gdLst/>
              <a:ahLst/>
              <a:cxnLst/>
              <a:rect l="l" t="t" r="r" b="b"/>
              <a:pathLst>
                <a:path w="3384376" h="3384376">
                  <a:moveTo>
                    <a:pt x="1692188" y="504056"/>
                  </a:moveTo>
                  <a:cubicBezTo>
                    <a:pt x="1036001" y="504056"/>
                    <a:pt x="504056" y="1036001"/>
                    <a:pt x="504056" y="1692188"/>
                  </a:cubicBezTo>
                  <a:cubicBezTo>
                    <a:pt x="504056" y="2348375"/>
                    <a:pt x="1036001" y="2880320"/>
                    <a:pt x="1692188" y="2880320"/>
                  </a:cubicBezTo>
                  <a:cubicBezTo>
                    <a:pt x="2348375" y="2880320"/>
                    <a:pt x="2880320" y="2348375"/>
                    <a:pt x="2880320" y="1692188"/>
                  </a:cubicBezTo>
                  <a:lnTo>
                    <a:pt x="2880320" y="504056"/>
                  </a:lnTo>
                  <a:close/>
                  <a:moveTo>
                    <a:pt x="1692188" y="0"/>
                  </a:moveTo>
                  <a:lnTo>
                    <a:pt x="3384376" y="0"/>
                  </a:lnTo>
                  <a:lnTo>
                    <a:pt x="3384376" y="1692188"/>
                  </a:lnTo>
                  <a:cubicBezTo>
                    <a:pt x="3384376" y="2626758"/>
                    <a:pt x="2626758" y="3384376"/>
                    <a:pt x="1692188" y="3384376"/>
                  </a:cubicBezTo>
                  <a:cubicBezTo>
                    <a:pt x="757618" y="3384376"/>
                    <a:pt x="0" y="2626758"/>
                    <a:pt x="0" y="1692188"/>
                  </a:cubicBezTo>
                  <a:cubicBezTo>
                    <a:pt x="0" y="757618"/>
                    <a:pt x="757618" y="0"/>
                    <a:pt x="1692188" y="0"/>
                  </a:cubicBezTo>
                  <a:close/>
                </a:path>
              </a:pathLst>
            </a:custGeom>
            <a:gradFill flip="none" rotWithShape="1">
              <a:gsLst>
                <a:gs pos="17000">
                  <a:srgbClr val="00B0F0">
                    <a:shade val="30000"/>
                    <a:satMod val="115000"/>
                  </a:srgbClr>
                </a:gs>
                <a:gs pos="56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 w="3175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4" name="泪滴形 1"/>
            <p:cNvSpPr/>
            <p:nvPr/>
          </p:nvSpPr>
          <p:spPr>
            <a:xfrm rot="10800000">
              <a:off x="4541341" y="2662231"/>
              <a:ext cx="1887123" cy="1123871"/>
            </a:xfrm>
            <a:custGeom>
              <a:avLst/>
              <a:gdLst/>
              <a:ahLst/>
              <a:cxnLst/>
              <a:rect l="l" t="t" r="r" b="b"/>
              <a:pathLst>
                <a:path w="1771999" h="1007429">
                  <a:moveTo>
                    <a:pt x="797423" y="0"/>
                  </a:moveTo>
                  <a:lnTo>
                    <a:pt x="1771999" y="0"/>
                  </a:lnTo>
                  <a:lnTo>
                    <a:pt x="1771999" y="974576"/>
                  </a:lnTo>
                  <a:lnTo>
                    <a:pt x="1770340" y="1007429"/>
                  </a:lnTo>
                  <a:cubicBezTo>
                    <a:pt x="1680293" y="944072"/>
                    <a:pt x="1584156" y="885326"/>
                    <a:pt x="1481700" y="833308"/>
                  </a:cubicBezTo>
                  <a:lnTo>
                    <a:pt x="1481700" y="290299"/>
                  </a:lnTo>
                  <a:lnTo>
                    <a:pt x="797423" y="290299"/>
                  </a:lnTo>
                  <a:cubicBezTo>
                    <a:pt x="626144" y="290299"/>
                    <a:pt x="469563" y="353229"/>
                    <a:pt x="351465" y="459450"/>
                  </a:cubicBezTo>
                  <a:cubicBezTo>
                    <a:pt x="236922" y="439028"/>
                    <a:pt x="119532" y="425171"/>
                    <a:pt x="0" y="416700"/>
                  </a:cubicBezTo>
                  <a:cubicBezTo>
                    <a:pt x="175048" y="164401"/>
                    <a:pt x="467037" y="0"/>
                    <a:pt x="797423" y="0"/>
                  </a:cubicBezTo>
                  <a:close/>
                </a:path>
              </a:pathLst>
            </a:custGeom>
            <a:gradFill flip="none" rotWithShape="1">
              <a:gsLst>
                <a:gs pos="23000">
                  <a:sysClr val="window" lastClr="FFFFFF">
                    <a:alpha val="50000"/>
                  </a:sysClr>
                </a:gs>
                <a:gs pos="69000">
                  <a:sysClr val="window" lastClr="FFFFFF">
                    <a:alpha val="0"/>
                  </a:sysClr>
                </a:gs>
              </a:gsLst>
              <a:lin ang="16200000" scaled="1"/>
              <a:tileRect/>
            </a:gradFill>
            <a:ln w="3175" cap="flat" cmpd="sng" algn="ctr">
              <a:gradFill flip="none" rotWithShape="1">
                <a:gsLst>
                  <a:gs pos="0">
                    <a:sysClr val="window" lastClr="FFFFFF"/>
                  </a:gs>
                  <a:gs pos="76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313" y="2150982"/>
              <a:ext cx="1543901" cy="1274616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577850" y="3784513"/>
            <a:ext cx="3947412" cy="2442880"/>
            <a:chOff x="577850" y="3784513"/>
            <a:chExt cx="3947412" cy="2442880"/>
          </a:xfrm>
        </p:grpSpPr>
        <p:grpSp>
          <p:nvGrpSpPr>
            <p:cNvPr id="9" name="群組 8"/>
            <p:cNvGrpSpPr/>
            <p:nvPr/>
          </p:nvGrpSpPr>
          <p:grpSpPr>
            <a:xfrm>
              <a:off x="577850" y="3784513"/>
              <a:ext cx="3947412" cy="2442880"/>
              <a:chOff x="577850" y="3784513"/>
              <a:chExt cx="3947412" cy="2442880"/>
            </a:xfrm>
          </p:grpSpPr>
          <p:sp>
            <p:nvSpPr>
              <p:cNvPr id="25" name="泪滴形 1"/>
              <p:cNvSpPr/>
              <p:nvPr/>
            </p:nvSpPr>
            <p:spPr>
              <a:xfrm>
                <a:off x="2298808" y="3909997"/>
                <a:ext cx="2105884" cy="2317396"/>
              </a:xfrm>
              <a:custGeom>
                <a:avLst/>
                <a:gdLst/>
                <a:ahLst/>
                <a:cxnLst/>
                <a:rect l="l" t="t" r="r" b="b"/>
                <a:pathLst>
                  <a:path w="3384376" h="3384376">
                    <a:moveTo>
                      <a:pt x="1692188" y="504056"/>
                    </a:moveTo>
                    <a:cubicBezTo>
                      <a:pt x="1036001" y="504056"/>
                      <a:pt x="504056" y="1036001"/>
                      <a:pt x="504056" y="1692188"/>
                    </a:cubicBezTo>
                    <a:cubicBezTo>
                      <a:pt x="504056" y="2348375"/>
                      <a:pt x="1036001" y="2880320"/>
                      <a:pt x="1692188" y="2880320"/>
                    </a:cubicBezTo>
                    <a:cubicBezTo>
                      <a:pt x="2348375" y="2880320"/>
                      <a:pt x="2880320" y="2348375"/>
                      <a:pt x="2880320" y="1692188"/>
                    </a:cubicBezTo>
                    <a:lnTo>
                      <a:pt x="2880320" y="504056"/>
                    </a:lnTo>
                    <a:close/>
                    <a:moveTo>
                      <a:pt x="1692188" y="0"/>
                    </a:moveTo>
                    <a:lnTo>
                      <a:pt x="3384376" y="0"/>
                    </a:lnTo>
                    <a:lnTo>
                      <a:pt x="3384376" y="1692188"/>
                    </a:lnTo>
                    <a:cubicBezTo>
                      <a:pt x="3384376" y="2626758"/>
                      <a:pt x="2626758" y="3384376"/>
                      <a:pt x="1692188" y="3384376"/>
                    </a:cubicBezTo>
                    <a:cubicBezTo>
                      <a:pt x="757618" y="3384376"/>
                      <a:pt x="0" y="2626758"/>
                      <a:pt x="0" y="1692188"/>
                    </a:cubicBezTo>
                    <a:cubicBezTo>
                      <a:pt x="0" y="757618"/>
                      <a:pt x="757618" y="0"/>
                      <a:pt x="1692188" y="0"/>
                    </a:cubicBezTo>
                    <a:close/>
                  </a:path>
                </a:pathLst>
              </a:custGeom>
              <a:gradFill flip="none" rotWithShape="1">
                <a:gsLst>
                  <a:gs pos="27000">
                    <a:srgbClr val="FF7711"/>
                  </a:gs>
                  <a:gs pos="59000">
                    <a:srgbClr val="FFAA01"/>
                  </a:gs>
                  <a:gs pos="100000">
                    <a:srgbClr val="FECE02"/>
                  </a:gs>
                  <a:gs pos="0">
                    <a:srgbClr val="C73E01"/>
                  </a:gs>
                  <a:gs pos="80000">
                    <a:srgbClr val="FFC000"/>
                  </a:gs>
                </a:gsLst>
                <a:lin ang="0" scaled="1"/>
                <a:tileRect/>
              </a:gradFill>
              <a:ln w="6350" cap="flat" cmpd="sng" algn="ctr">
                <a:solidFill>
                  <a:sysClr val="window" lastClr="FFFFFF"/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27" name="泪滴形 1"/>
              <p:cNvSpPr/>
              <p:nvPr/>
            </p:nvSpPr>
            <p:spPr>
              <a:xfrm>
                <a:off x="2610775" y="3784513"/>
                <a:ext cx="1914487" cy="1197758"/>
              </a:xfrm>
              <a:custGeom>
                <a:avLst/>
                <a:gdLst/>
                <a:ahLst/>
                <a:cxnLst/>
                <a:rect l="l" t="t" r="r" b="b"/>
                <a:pathLst>
                  <a:path w="1771999" h="1007429">
                    <a:moveTo>
                      <a:pt x="797423" y="0"/>
                    </a:moveTo>
                    <a:lnTo>
                      <a:pt x="1771999" y="0"/>
                    </a:lnTo>
                    <a:lnTo>
                      <a:pt x="1771999" y="974576"/>
                    </a:lnTo>
                    <a:lnTo>
                      <a:pt x="1770340" y="1007429"/>
                    </a:lnTo>
                    <a:cubicBezTo>
                      <a:pt x="1680293" y="944072"/>
                      <a:pt x="1584156" y="885326"/>
                      <a:pt x="1481700" y="833308"/>
                    </a:cubicBezTo>
                    <a:lnTo>
                      <a:pt x="1481700" y="290299"/>
                    </a:lnTo>
                    <a:lnTo>
                      <a:pt x="797423" y="290299"/>
                    </a:lnTo>
                    <a:cubicBezTo>
                      <a:pt x="626144" y="290299"/>
                      <a:pt x="469563" y="353229"/>
                      <a:pt x="351465" y="459450"/>
                    </a:cubicBezTo>
                    <a:cubicBezTo>
                      <a:pt x="236922" y="439028"/>
                      <a:pt x="119532" y="425171"/>
                      <a:pt x="0" y="416700"/>
                    </a:cubicBezTo>
                    <a:cubicBezTo>
                      <a:pt x="175048" y="164401"/>
                      <a:pt x="467037" y="0"/>
                      <a:pt x="797423" y="0"/>
                    </a:cubicBezTo>
                    <a:close/>
                  </a:path>
                </a:pathLst>
              </a:custGeom>
              <a:gradFill flip="none" rotWithShape="1">
                <a:gsLst>
                  <a:gs pos="23000">
                    <a:sysClr val="window" lastClr="FFFFFF">
                      <a:alpha val="50000"/>
                    </a:sysClr>
                  </a:gs>
                  <a:gs pos="69000">
                    <a:sysClr val="window" lastClr="FFFFFF">
                      <a:alpha val="0"/>
                    </a:sysClr>
                  </a:gs>
                </a:gsLst>
                <a:lin ang="16200000" scaled="1"/>
                <a:tileRect/>
              </a:gradFill>
              <a:ln w="3175" cap="flat" cmpd="sng" algn="ctr">
                <a:gradFill flip="none" rotWithShape="1">
                  <a:gsLst>
                    <a:gs pos="0">
                      <a:sysClr val="window" lastClr="FFFFFF"/>
                    </a:gs>
                    <a:gs pos="76000">
                      <a:sysClr val="window" lastClr="FFFFFF">
                        <a:alpha val="0"/>
                      </a:sysClr>
                    </a:gs>
                  </a:gsLst>
                  <a:lin ang="16200000" scaled="1"/>
                  <a:tileRect/>
                </a:gra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grpSp>
            <p:nvGrpSpPr>
              <p:cNvPr id="4" name="群組 3"/>
              <p:cNvGrpSpPr/>
              <p:nvPr/>
            </p:nvGrpSpPr>
            <p:grpSpPr>
              <a:xfrm>
                <a:off x="577850" y="3784513"/>
                <a:ext cx="3947412" cy="2317396"/>
                <a:chOff x="577850" y="3784513"/>
                <a:chExt cx="3947412" cy="2317396"/>
              </a:xfrm>
            </p:grpSpPr>
            <p:cxnSp>
              <p:nvCxnSpPr>
                <p:cNvPr id="66" name="直接连接符 94"/>
                <p:cNvCxnSpPr/>
                <p:nvPr/>
              </p:nvCxnSpPr>
              <p:spPr>
                <a:xfrm>
                  <a:off x="577850" y="4781492"/>
                  <a:ext cx="1971135" cy="30875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C73E01"/>
                  </a:solidFill>
                  <a:prstDash val="sysDot"/>
                  <a:headEnd type="oval"/>
                  <a:tailEnd type="oval"/>
                </a:ln>
                <a:effectLst/>
              </p:spPr>
            </p:cxnSp>
            <p:sp>
              <p:nvSpPr>
                <p:cNvPr id="26" name="泪滴形 1"/>
                <p:cNvSpPr/>
                <p:nvPr/>
              </p:nvSpPr>
              <p:spPr>
                <a:xfrm>
                  <a:off x="2419378" y="3784513"/>
                  <a:ext cx="2105884" cy="2317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4376" h="3384376">
                      <a:moveTo>
                        <a:pt x="1692188" y="504056"/>
                      </a:moveTo>
                      <a:cubicBezTo>
                        <a:pt x="1036001" y="504056"/>
                        <a:pt x="504056" y="1036001"/>
                        <a:pt x="504056" y="1692188"/>
                      </a:cubicBezTo>
                      <a:cubicBezTo>
                        <a:pt x="504056" y="2348375"/>
                        <a:pt x="1036001" y="2880320"/>
                        <a:pt x="1692188" y="2880320"/>
                      </a:cubicBezTo>
                      <a:cubicBezTo>
                        <a:pt x="2348375" y="2880320"/>
                        <a:pt x="2880320" y="2348375"/>
                        <a:pt x="2880320" y="1692188"/>
                      </a:cubicBezTo>
                      <a:lnTo>
                        <a:pt x="2880320" y="504056"/>
                      </a:lnTo>
                      <a:close/>
                      <a:moveTo>
                        <a:pt x="1692188" y="0"/>
                      </a:moveTo>
                      <a:lnTo>
                        <a:pt x="3384376" y="0"/>
                      </a:lnTo>
                      <a:lnTo>
                        <a:pt x="3384376" y="1692188"/>
                      </a:lnTo>
                      <a:cubicBezTo>
                        <a:pt x="3384376" y="2626758"/>
                        <a:pt x="2626758" y="3384376"/>
                        <a:pt x="1692188" y="3384376"/>
                      </a:cubicBezTo>
                      <a:cubicBezTo>
                        <a:pt x="757618" y="3384376"/>
                        <a:pt x="0" y="2626758"/>
                        <a:pt x="0" y="1692188"/>
                      </a:cubicBezTo>
                      <a:cubicBezTo>
                        <a:pt x="0" y="757618"/>
                        <a:pt x="757618" y="0"/>
                        <a:pt x="1692188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7000">
                      <a:srgbClr val="FF7711"/>
                    </a:gs>
                    <a:gs pos="59000">
                      <a:srgbClr val="FFAA01"/>
                    </a:gs>
                    <a:gs pos="100000">
                      <a:srgbClr val="FECE02"/>
                    </a:gs>
                    <a:gs pos="0">
                      <a:srgbClr val="C73E01"/>
                    </a:gs>
                    <a:gs pos="80000">
                      <a:srgbClr val="FFC000"/>
                    </a:gs>
                  </a:gsLst>
                  <a:lin ang="10800000" scaled="1"/>
                  <a:tileRect/>
                </a:gradFill>
                <a:ln w="6350" cap="flat" cmpd="sng" algn="ctr">
                  <a:solidFill>
                    <a:sysClr val="window" lastClr="FFFFFF"/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63" name="TextBox 11"/>
                <p:cNvSpPr txBox="1">
                  <a:spLocks noChangeArrowheads="1"/>
                </p:cNvSpPr>
                <p:nvPr/>
              </p:nvSpPr>
              <p:spPr bwMode="auto">
                <a:xfrm flipH="1">
                  <a:off x="577850" y="4279881"/>
                  <a:ext cx="2242200" cy="5232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/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ea typeface="宋体" charset="-122"/>
                    </a:defRPr>
                  </a:lvl9pPr>
                </a:lstStyle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TW" altLang="en-US" sz="2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C000"/>
                      </a:solidFill>
                      <a:effectLst/>
                      <a:uLnTx/>
                      <a:uFillTx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智慧水電</a:t>
                  </a:r>
                  <a:endParaRPr kumimoji="0" lang="en-US" altLang="zh-C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</p:grpSp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4431" y="4418811"/>
              <a:ext cx="1744268" cy="1293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7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5oTJkQTBixDQmciq988Dd"/>
</p:tagLst>
</file>

<file path=ppt/theme/theme1.xml><?xml version="1.0" encoding="utf-8"?>
<a:theme xmlns:a="http://schemas.openxmlformats.org/drawingml/2006/main" name="SYSCOM簡報-981005版-2">
  <a:themeElements>
    <a:clrScheme name="自訂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E8853"/>
      </a:accent1>
      <a:accent2>
        <a:srgbClr val="7CCB62"/>
      </a:accent2>
      <a:accent3>
        <a:srgbClr val="75BDA7"/>
      </a:accent3>
      <a:accent4>
        <a:srgbClr val="9D90A1"/>
      </a:accent4>
      <a:accent5>
        <a:srgbClr val="619DD1"/>
      </a:accent5>
      <a:accent6>
        <a:srgbClr val="2683C6"/>
      </a:accent6>
      <a:hlink>
        <a:srgbClr val="CC00CC"/>
      </a:hlink>
      <a:folHlink>
        <a:srgbClr val="B2B2B2"/>
      </a:folHlink>
    </a:clrScheme>
    <a:fontScheme name="SYSCOM簡報-981005版-2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標楷體" pitchFamily="65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7" dist="17961" dir="2700000">
            <a:schemeClr val="tx1">
              <a:gamma/>
              <a:shade val="60000"/>
              <a:invGamma/>
            </a:schemeClr>
          </a:prst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標楷體" pitchFamily="65" charset="-120"/>
          </a:defRPr>
        </a:defPPr>
      </a:lstStyle>
    </a:lnDef>
  </a:objectDefaults>
  <a:extraClrSchemeLst>
    <a:extraClrScheme>
      <a:clrScheme name="SYSCOM簡報-981005版-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YSCOM簡報-981005版-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YSCOM簡報-981005版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19827</TotalTime>
  <Words>1805</Words>
  <Application>Microsoft Office PowerPoint</Application>
  <PresentationFormat>全屏显示(4:3)</PresentationFormat>
  <Paragraphs>370</Paragraphs>
  <Slides>33</Slides>
  <Notes>32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1" baseType="lpstr">
      <vt:lpstr>微軟正黑體</vt:lpstr>
      <vt:lpstr>新細明體</vt:lpstr>
      <vt:lpstr>標楷體</vt:lpstr>
      <vt:lpstr>Arial</vt:lpstr>
      <vt:lpstr>Calibri</vt:lpstr>
      <vt:lpstr>Times New Roman</vt:lpstr>
      <vt:lpstr>Wingdings</vt:lpstr>
      <vt:lpstr>SYSCOM簡報-981005版-2</vt:lpstr>
      <vt:lpstr>PowerPoint 演示文稿</vt:lpstr>
      <vt:lpstr>簡報大綱</vt:lpstr>
      <vt:lpstr>關於凌羣</vt:lpstr>
      <vt:lpstr>榮耀</vt:lpstr>
      <vt:lpstr>品質</vt:lpstr>
      <vt:lpstr>簡報大綱</vt:lpstr>
      <vt:lpstr>「智慧凌羣」平台-SYSCOM ABC</vt:lpstr>
      <vt:lpstr>簡報大綱</vt:lpstr>
      <vt:lpstr>「智慧凌羣」四大應用</vt:lpstr>
      <vt:lpstr>公共安全/警政服務Apps全程守護民眾安全</vt:lpstr>
      <vt:lpstr>智慧水電/智慧電網系統</vt:lpstr>
      <vt:lpstr>智慧水電/水資源監測</vt:lpstr>
      <vt:lpstr>PowerPoint 演示文稿</vt:lpstr>
      <vt:lpstr>簡報大綱</vt:lpstr>
      <vt:lpstr>「智慧凌羣」六核心</vt:lpstr>
      <vt:lpstr>核心一、雲端系統整合服務</vt:lpstr>
      <vt:lpstr>核心二、雲端專案管理平台(產能利用率CSF)</vt:lpstr>
      <vt:lpstr>核心三、核心技術研發</vt:lpstr>
      <vt:lpstr>核心三、核心技術研發</vt:lpstr>
      <vt:lpstr>核心四、國際大廠代理經銷及技術服務</vt:lpstr>
      <vt:lpstr>核心五、資訊安全</vt:lpstr>
      <vt:lpstr>核心六、專業整體資訊委外服務</vt:lpstr>
      <vt:lpstr>簡報大綱</vt:lpstr>
      <vt:lpstr>代表客戶 – 銀行及保險</vt:lpstr>
      <vt:lpstr>代表客戶 - 證券期貨</vt:lpstr>
      <vt:lpstr>代表客戶－電信網路</vt:lpstr>
      <vt:lpstr>代表客戶－醫療領域</vt:lpstr>
      <vt:lpstr>專業領域及指標性客戶－製造業</vt:lpstr>
      <vt:lpstr>代表客戶－政府單位及各級學校(一)</vt:lpstr>
      <vt:lpstr>代表客戶－政府單位及各級學校(二)</vt:lpstr>
      <vt:lpstr>簡報大綱</vt:lpstr>
      <vt:lpstr>實習介紹-使用技術</vt:lpstr>
      <vt:lpstr>敬請指教</vt:lpstr>
    </vt:vector>
  </TitlesOfParts>
  <Company>no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Ellen Tsai</dc:creator>
  <cp:lastModifiedBy>Microsoft 帐户</cp:lastModifiedBy>
  <cp:revision>1388</cp:revision>
  <cp:lastPrinted>2017-04-14T03:11:25Z</cp:lastPrinted>
  <dcterms:created xsi:type="dcterms:W3CDTF">2005-02-23T02:54:36Z</dcterms:created>
  <dcterms:modified xsi:type="dcterms:W3CDTF">2023-03-30T13:47:12Z</dcterms:modified>
</cp:coreProperties>
</file>