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321" r:id="rId2"/>
    <p:sldId id="341" r:id="rId3"/>
    <p:sldId id="339" r:id="rId4"/>
    <p:sldId id="329" r:id="rId5"/>
  </p:sldIdLst>
  <p:sldSz cx="12192000" cy="6858000"/>
  <p:notesSz cx="6858000" cy="9144000"/>
  <p:custDataLst>
    <p:tags r:id="rId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6600"/>
    <a:srgbClr val="FFFFFF"/>
    <a:srgbClr val="F6F6F6"/>
    <a:srgbClr val="B5042B"/>
    <a:srgbClr val="DD3F5F"/>
    <a:srgbClr val="FB8F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351" autoAdjust="0"/>
  </p:normalViewPr>
  <p:slideViewPr>
    <p:cSldViewPr snapToGrid="0" showGuides="1">
      <p:cViewPr varScale="1">
        <p:scale>
          <a:sx n="70" d="100"/>
          <a:sy n="70" d="100"/>
        </p:scale>
        <p:origin x="1138" y="53"/>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E5A037-BCD1-4D52-A534-7861AB4DAC00}" type="datetimeFigureOut">
              <a:rPr lang="zh-CN" altLang="en-US" smtClean="0"/>
              <a:t>2024/3/19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939E68-48CC-45C1-A51A-2ED1BA43CFBA}" type="slidenum">
              <a:rPr lang="zh-CN" altLang="en-US" smtClean="0"/>
              <a:t>‹#›</a:t>
            </a:fld>
            <a:endParaRPr lang="zh-CN" altLang="en-US"/>
          </a:p>
        </p:txBody>
      </p:sp>
    </p:spTree>
    <p:extLst>
      <p:ext uri="{BB962C8B-B14F-4D97-AF65-F5344CB8AC3E}">
        <p14:creationId xmlns:p14="http://schemas.microsoft.com/office/powerpoint/2010/main" val="1590161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5939E68-48CC-45C1-A51A-2ED1BA43CFBA}" type="slidenum">
              <a:rPr lang="zh-CN" altLang="en-US" smtClean="0"/>
              <a:t>1</a:t>
            </a:fld>
            <a:endParaRPr lang="zh-CN" altLang="en-US"/>
          </a:p>
        </p:txBody>
      </p:sp>
    </p:spTree>
    <p:extLst>
      <p:ext uri="{BB962C8B-B14F-4D97-AF65-F5344CB8AC3E}">
        <p14:creationId xmlns:p14="http://schemas.microsoft.com/office/powerpoint/2010/main" val="1219751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F5939E68-48CC-45C1-A51A-2ED1BA43CFBA}" type="slidenum">
              <a:rPr lang="zh-CN" altLang="en-US" smtClean="0"/>
              <a:t>3</a:t>
            </a:fld>
            <a:endParaRPr lang="zh-CN" altLang="en-US"/>
          </a:p>
        </p:txBody>
      </p:sp>
    </p:spTree>
    <p:extLst>
      <p:ext uri="{BB962C8B-B14F-4D97-AF65-F5344CB8AC3E}">
        <p14:creationId xmlns:p14="http://schemas.microsoft.com/office/powerpoint/2010/main" val="3486129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5939E68-48CC-45C1-A51A-2ED1BA43CFBA}" type="slidenum">
              <a:rPr lang="zh-CN" altLang="en-US" smtClean="0"/>
              <a:t>4</a:t>
            </a:fld>
            <a:endParaRPr lang="zh-CN" altLang="en-US"/>
          </a:p>
        </p:txBody>
      </p:sp>
    </p:spTree>
    <p:extLst>
      <p:ext uri="{BB962C8B-B14F-4D97-AF65-F5344CB8AC3E}">
        <p14:creationId xmlns:p14="http://schemas.microsoft.com/office/powerpoint/2010/main" val="2533434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仅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7640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666735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图片 1"/>
          <p:cNvPicPr>
            <a:picLocks noChangeAspect="1"/>
          </p:cNvPicPr>
          <p:nvPr userDrawn="1"/>
        </p:nvPicPr>
        <p:blipFill rotWithShape="1">
          <a:blip r:embed="rId4" cstate="print">
            <a:extLst>
              <a:ext uri="{28A0092B-C50C-407E-A947-70E740481C1C}">
                <a14:useLocalDpi xmlns:a14="http://schemas.microsoft.com/office/drawing/2010/main" val="0"/>
              </a:ext>
            </a:extLst>
          </a:blip>
          <a:srcRect t="73122" r="43119"/>
          <a:stretch/>
        </p:blipFill>
        <p:spPr>
          <a:xfrm rot="5400000" flipH="1">
            <a:off x="-661477" y="661479"/>
            <a:ext cx="3166270" cy="1843312"/>
          </a:xfrm>
          <a:prstGeom prst="rect">
            <a:avLst/>
          </a:prstGeom>
        </p:spPr>
      </p:pic>
      <p:pic>
        <p:nvPicPr>
          <p:cNvPr id="3" name="图片 2"/>
          <p:cNvPicPr>
            <a:picLocks noChangeAspect="1"/>
          </p:cNvPicPr>
          <p:nvPr userDrawn="1"/>
        </p:nvPicPr>
        <p:blipFill rotWithShape="1">
          <a:blip r:embed="rId4" cstate="print">
            <a:extLst>
              <a:ext uri="{28A0092B-C50C-407E-A947-70E740481C1C}">
                <a14:useLocalDpi xmlns:a14="http://schemas.microsoft.com/office/drawing/2010/main" val="0"/>
              </a:ext>
            </a:extLst>
          </a:blip>
          <a:srcRect t="73122" r="43119"/>
          <a:stretch/>
        </p:blipFill>
        <p:spPr>
          <a:xfrm rot="16200000" flipH="1">
            <a:off x="9687209" y="4353208"/>
            <a:ext cx="3166270" cy="1843312"/>
          </a:xfrm>
          <a:prstGeom prst="rect">
            <a:avLst/>
          </a:prstGeom>
        </p:spPr>
      </p:pic>
      <p:sp>
        <p:nvSpPr>
          <p:cNvPr id="4" name="文本框 3"/>
          <p:cNvSpPr txBox="1"/>
          <p:nvPr userDrawn="1"/>
        </p:nvSpPr>
        <p:spPr>
          <a:xfrm>
            <a:off x="4318000" y="2971800"/>
            <a:ext cx="3556000" cy="229870"/>
          </a:xfrm>
          <a:prstGeom prst="rect">
            <a:avLst/>
          </a:prstGeom>
          <a:noFill/>
        </p:spPr>
        <p:txBody>
          <a:bodyPr wrap="square" rtlCol="0">
            <a:spAutoFit/>
          </a:bodyPr>
          <a:lstStyle/>
          <a:p>
            <a:r>
              <a:rPr lang="zh-CN" altLang="en-US" sz="300" dirty="0">
                <a:solidFill>
                  <a:schemeClr val="bg1">
                    <a:alpha val="0"/>
                  </a:schemeClr>
                </a:solidFill>
                <a:latin typeface="微软雅黑" panose="020B0503020204020204" pitchFamily="34" charset="-122"/>
                <a:ea typeface="微软雅黑" panose="020B0503020204020204" pitchFamily="34" charset="-122"/>
                <a:sym typeface="+mn-ea"/>
              </a:rPr>
              <a:t>感谢您下载包图网平台上提供的</a:t>
            </a:r>
            <a:r>
              <a:rPr lang="en-US" altLang="zh-CN" sz="300" dirty="0">
                <a:solidFill>
                  <a:schemeClr val="bg1">
                    <a:alpha val="0"/>
                  </a:schemeClr>
                </a:solidFill>
                <a:latin typeface="微软雅黑" panose="020B0503020204020204" pitchFamily="34" charset="-122"/>
                <a:ea typeface="微软雅黑" panose="020B0503020204020204" pitchFamily="34" charset="-122"/>
                <a:sym typeface="+mn-ea"/>
              </a:rPr>
              <a:t>PPT</a:t>
            </a:r>
            <a:r>
              <a:rPr lang="zh-CN" altLang="en-US" sz="300" dirty="0">
                <a:solidFill>
                  <a:schemeClr val="bg1">
                    <a:alpha val="0"/>
                  </a:schemeClr>
                </a:solidFill>
                <a:latin typeface="微软雅黑" panose="020B0503020204020204" pitchFamily="34" charset="-122"/>
                <a:ea typeface="微软雅黑" panose="020B0503020204020204" pitchFamily="34" charset="-122"/>
                <a:sym typeface="+mn-ea"/>
              </a:rPr>
              <a:t>作品，为了您和包图网以及原创作者的利益，请勿复制、传播、销售，否则将承担法律责任！包图网将对作品进行维权，按照传播下载次数进行十倍的索取赔偿！</a:t>
            </a:r>
          </a:p>
          <a:p>
            <a:r>
              <a:rPr lang="en-US" altLang="zh-CN" sz="600" dirty="0">
                <a:solidFill>
                  <a:schemeClr val="bg1">
                    <a:alpha val="0"/>
                  </a:schemeClr>
                </a:solidFill>
                <a:latin typeface="微软雅黑" panose="020B0503020204020204" pitchFamily="34" charset="-122"/>
                <a:ea typeface="微软雅黑" panose="020B0503020204020204" pitchFamily="34" charset="-122"/>
                <a:sym typeface="+mn-ea"/>
              </a:rPr>
              <a:t>ibaotu.com</a:t>
            </a:r>
          </a:p>
        </p:txBody>
      </p:sp>
    </p:spTree>
    <p:extLst>
      <p:ext uri="{BB962C8B-B14F-4D97-AF65-F5344CB8AC3E}">
        <p14:creationId xmlns:p14="http://schemas.microsoft.com/office/powerpoint/2010/main" val="549963961"/>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1"/>
          <p:cNvSpPr/>
          <p:nvPr/>
        </p:nvSpPr>
        <p:spPr>
          <a:xfrm>
            <a:off x="0" y="-2982"/>
            <a:ext cx="5446643" cy="6858000"/>
          </a:xfrm>
          <a:custGeom>
            <a:avLst/>
            <a:gdLst>
              <a:gd name="connsiteX0" fmla="*/ 0 w 4835236"/>
              <a:gd name="connsiteY0" fmla="*/ 0 h 6858000"/>
              <a:gd name="connsiteX1" fmla="*/ 4835236 w 4835236"/>
              <a:gd name="connsiteY1" fmla="*/ 0 h 6858000"/>
              <a:gd name="connsiteX2" fmla="*/ 4835236 w 4835236"/>
              <a:gd name="connsiteY2" fmla="*/ 6858000 h 6858000"/>
              <a:gd name="connsiteX3" fmla="*/ 0 w 4835236"/>
              <a:gd name="connsiteY3" fmla="*/ 6858000 h 6858000"/>
              <a:gd name="connsiteX4" fmla="*/ 0 w 4835236"/>
              <a:gd name="connsiteY4" fmla="*/ 0 h 6858000"/>
              <a:gd name="connsiteX0" fmla="*/ 0 w 4835236"/>
              <a:gd name="connsiteY0" fmla="*/ 0 h 6858000"/>
              <a:gd name="connsiteX1" fmla="*/ 4835236 w 4835236"/>
              <a:gd name="connsiteY1" fmla="*/ 6858000 h 6858000"/>
              <a:gd name="connsiteX2" fmla="*/ 0 w 4835236"/>
              <a:gd name="connsiteY2" fmla="*/ 6858000 h 6858000"/>
              <a:gd name="connsiteX3" fmla="*/ 0 w 4835236"/>
              <a:gd name="connsiteY3" fmla="*/ 0 h 6858000"/>
            </a:gdLst>
            <a:ahLst/>
            <a:cxnLst>
              <a:cxn ang="0">
                <a:pos x="connsiteX0" y="connsiteY0"/>
              </a:cxn>
              <a:cxn ang="0">
                <a:pos x="connsiteX1" y="connsiteY1"/>
              </a:cxn>
              <a:cxn ang="0">
                <a:pos x="connsiteX2" y="connsiteY2"/>
              </a:cxn>
              <a:cxn ang="0">
                <a:pos x="connsiteX3" y="connsiteY3"/>
              </a:cxn>
            </a:cxnLst>
            <a:rect l="l" t="t" r="r" b="b"/>
            <a:pathLst>
              <a:path w="4835236" h="6858000">
                <a:moveTo>
                  <a:pt x="0" y="0"/>
                </a:moveTo>
                <a:lnTo>
                  <a:pt x="4835236" y="6858000"/>
                </a:lnTo>
                <a:lnTo>
                  <a:pt x="0" y="6858000"/>
                </a:lnTo>
                <a:lnTo>
                  <a:pt x="0" y="0"/>
                </a:lnTo>
                <a:close/>
              </a:path>
            </a:pathLst>
          </a:custGeom>
          <a:solidFill>
            <a:srgbClr val="B5042B"/>
          </a:solidFill>
          <a:ln>
            <a:noFill/>
          </a:ln>
          <a:effectLst>
            <a:outerShdw blurRad="381000" dist="190500" algn="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0" y="-2982"/>
            <a:ext cx="4835236" cy="6858000"/>
          </a:xfrm>
          <a:custGeom>
            <a:avLst/>
            <a:gdLst>
              <a:gd name="connsiteX0" fmla="*/ 0 w 4835236"/>
              <a:gd name="connsiteY0" fmla="*/ 0 h 6858000"/>
              <a:gd name="connsiteX1" fmla="*/ 4835236 w 4835236"/>
              <a:gd name="connsiteY1" fmla="*/ 0 h 6858000"/>
              <a:gd name="connsiteX2" fmla="*/ 4835236 w 4835236"/>
              <a:gd name="connsiteY2" fmla="*/ 6858000 h 6858000"/>
              <a:gd name="connsiteX3" fmla="*/ 0 w 4835236"/>
              <a:gd name="connsiteY3" fmla="*/ 6858000 h 6858000"/>
              <a:gd name="connsiteX4" fmla="*/ 0 w 4835236"/>
              <a:gd name="connsiteY4" fmla="*/ 0 h 6858000"/>
              <a:gd name="connsiteX0" fmla="*/ 0 w 4835236"/>
              <a:gd name="connsiteY0" fmla="*/ 0 h 6858000"/>
              <a:gd name="connsiteX1" fmla="*/ 4835236 w 4835236"/>
              <a:gd name="connsiteY1" fmla="*/ 6858000 h 6858000"/>
              <a:gd name="connsiteX2" fmla="*/ 0 w 4835236"/>
              <a:gd name="connsiteY2" fmla="*/ 6858000 h 6858000"/>
              <a:gd name="connsiteX3" fmla="*/ 0 w 4835236"/>
              <a:gd name="connsiteY3" fmla="*/ 0 h 6858000"/>
            </a:gdLst>
            <a:ahLst/>
            <a:cxnLst>
              <a:cxn ang="0">
                <a:pos x="connsiteX0" y="connsiteY0"/>
              </a:cxn>
              <a:cxn ang="0">
                <a:pos x="connsiteX1" y="connsiteY1"/>
              </a:cxn>
              <a:cxn ang="0">
                <a:pos x="connsiteX2" y="connsiteY2"/>
              </a:cxn>
              <a:cxn ang="0">
                <a:pos x="connsiteX3" y="connsiteY3"/>
              </a:cxn>
            </a:cxnLst>
            <a:rect l="l" t="t" r="r" b="b"/>
            <a:pathLst>
              <a:path w="4835236" h="6858000">
                <a:moveTo>
                  <a:pt x="0" y="0"/>
                </a:moveTo>
                <a:lnTo>
                  <a:pt x="4835236" y="6858000"/>
                </a:lnTo>
                <a:lnTo>
                  <a:pt x="0" y="6858000"/>
                </a:lnTo>
                <a:lnTo>
                  <a:pt x="0" y="0"/>
                </a:lnTo>
                <a:close/>
              </a:path>
            </a:pathLst>
          </a:custGeom>
          <a:solidFill>
            <a:srgbClr val="DD3F5F"/>
          </a:solidFill>
          <a:ln>
            <a:noFill/>
          </a:ln>
          <a:effectLst>
            <a:outerShdw blurRad="254000" dist="1270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0"/>
          <p:cNvSpPr/>
          <p:nvPr/>
        </p:nvSpPr>
        <p:spPr>
          <a:xfrm>
            <a:off x="0" y="16868"/>
            <a:ext cx="11091341" cy="4407597"/>
          </a:xfrm>
          <a:custGeom>
            <a:avLst/>
            <a:gdLst>
              <a:gd name="connsiteX0" fmla="*/ 0 w 11091341"/>
              <a:gd name="connsiteY0" fmla="*/ 0 h 3796145"/>
              <a:gd name="connsiteX1" fmla="*/ 11091341 w 11091341"/>
              <a:gd name="connsiteY1" fmla="*/ 0 h 3796145"/>
              <a:gd name="connsiteX2" fmla="*/ 11091341 w 11091341"/>
              <a:gd name="connsiteY2" fmla="*/ 3796145 h 3796145"/>
              <a:gd name="connsiteX3" fmla="*/ 0 w 11091341"/>
              <a:gd name="connsiteY3" fmla="*/ 3796145 h 3796145"/>
              <a:gd name="connsiteX4" fmla="*/ 0 w 11091341"/>
              <a:gd name="connsiteY4" fmla="*/ 0 h 3796145"/>
              <a:gd name="connsiteX0" fmla="*/ 0 w 11091341"/>
              <a:gd name="connsiteY0" fmla="*/ 0 h 3796145"/>
              <a:gd name="connsiteX1" fmla="*/ 11091341 w 11091341"/>
              <a:gd name="connsiteY1" fmla="*/ 0 h 3796145"/>
              <a:gd name="connsiteX2" fmla="*/ 0 w 11091341"/>
              <a:gd name="connsiteY2" fmla="*/ 3796145 h 3796145"/>
              <a:gd name="connsiteX3" fmla="*/ 0 w 11091341"/>
              <a:gd name="connsiteY3" fmla="*/ 0 h 3796145"/>
            </a:gdLst>
            <a:ahLst/>
            <a:cxnLst>
              <a:cxn ang="0">
                <a:pos x="connsiteX0" y="connsiteY0"/>
              </a:cxn>
              <a:cxn ang="0">
                <a:pos x="connsiteX1" y="connsiteY1"/>
              </a:cxn>
              <a:cxn ang="0">
                <a:pos x="connsiteX2" y="connsiteY2"/>
              </a:cxn>
              <a:cxn ang="0">
                <a:pos x="connsiteX3" y="connsiteY3"/>
              </a:cxn>
            </a:cxnLst>
            <a:rect l="l" t="t" r="r" b="b"/>
            <a:pathLst>
              <a:path w="11091341" h="3796145">
                <a:moveTo>
                  <a:pt x="0" y="0"/>
                </a:moveTo>
                <a:lnTo>
                  <a:pt x="11091341" y="0"/>
                </a:lnTo>
                <a:lnTo>
                  <a:pt x="0" y="3796145"/>
                </a:lnTo>
                <a:lnTo>
                  <a:pt x="0" y="0"/>
                </a:lnTo>
                <a:close/>
              </a:path>
            </a:pathLst>
          </a:custGeom>
          <a:solidFill>
            <a:srgbClr val="B5042B"/>
          </a:solidFill>
          <a:ln>
            <a:noFill/>
          </a:ln>
          <a:effectLst>
            <a:outerShdw blurRad="3810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0"/>
          <p:cNvSpPr/>
          <p:nvPr/>
        </p:nvSpPr>
        <p:spPr>
          <a:xfrm>
            <a:off x="72538" y="16868"/>
            <a:ext cx="11091341" cy="3796145"/>
          </a:xfrm>
          <a:custGeom>
            <a:avLst/>
            <a:gdLst>
              <a:gd name="connsiteX0" fmla="*/ 0 w 11091341"/>
              <a:gd name="connsiteY0" fmla="*/ 0 h 3796145"/>
              <a:gd name="connsiteX1" fmla="*/ 11091341 w 11091341"/>
              <a:gd name="connsiteY1" fmla="*/ 0 h 3796145"/>
              <a:gd name="connsiteX2" fmla="*/ 11091341 w 11091341"/>
              <a:gd name="connsiteY2" fmla="*/ 3796145 h 3796145"/>
              <a:gd name="connsiteX3" fmla="*/ 0 w 11091341"/>
              <a:gd name="connsiteY3" fmla="*/ 3796145 h 3796145"/>
              <a:gd name="connsiteX4" fmla="*/ 0 w 11091341"/>
              <a:gd name="connsiteY4" fmla="*/ 0 h 3796145"/>
              <a:gd name="connsiteX0" fmla="*/ 0 w 11091341"/>
              <a:gd name="connsiteY0" fmla="*/ 0 h 3796145"/>
              <a:gd name="connsiteX1" fmla="*/ 11091341 w 11091341"/>
              <a:gd name="connsiteY1" fmla="*/ 0 h 3796145"/>
              <a:gd name="connsiteX2" fmla="*/ 0 w 11091341"/>
              <a:gd name="connsiteY2" fmla="*/ 3796145 h 3796145"/>
              <a:gd name="connsiteX3" fmla="*/ 0 w 11091341"/>
              <a:gd name="connsiteY3" fmla="*/ 0 h 3796145"/>
            </a:gdLst>
            <a:ahLst/>
            <a:cxnLst>
              <a:cxn ang="0">
                <a:pos x="connsiteX0" y="connsiteY0"/>
              </a:cxn>
              <a:cxn ang="0">
                <a:pos x="connsiteX1" y="connsiteY1"/>
              </a:cxn>
              <a:cxn ang="0">
                <a:pos x="connsiteX2" y="connsiteY2"/>
              </a:cxn>
              <a:cxn ang="0">
                <a:pos x="connsiteX3" y="connsiteY3"/>
              </a:cxn>
            </a:cxnLst>
            <a:rect l="l" t="t" r="r" b="b"/>
            <a:pathLst>
              <a:path w="11091341" h="3796145">
                <a:moveTo>
                  <a:pt x="0" y="0"/>
                </a:moveTo>
                <a:lnTo>
                  <a:pt x="11091341" y="0"/>
                </a:lnTo>
                <a:lnTo>
                  <a:pt x="0" y="3796145"/>
                </a:lnTo>
                <a:lnTo>
                  <a:pt x="0" y="0"/>
                </a:lnTo>
                <a:close/>
              </a:path>
            </a:pathLst>
          </a:custGeom>
          <a:gradFill>
            <a:gsLst>
              <a:gs pos="0">
                <a:srgbClr val="FB8FA2">
                  <a:alpha val="22000"/>
                </a:srgbClr>
              </a:gs>
              <a:gs pos="100000">
                <a:srgbClr val="B5042B">
                  <a:alpha val="0"/>
                </a:srgb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圖片 8">
            <a:extLst>
              <a:ext uri="{FF2B5EF4-FFF2-40B4-BE49-F238E27FC236}">
                <a16:creationId xmlns:a16="http://schemas.microsoft.com/office/drawing/2014/main" id="{9F528549-04A0-BAF9-6908-413AB80FFDE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19930" b="16255"/>
          <a:stretch/>
        </p:blipFill>
        <p:spPr>
          <a:xfrm>
            <a:off x="5164604" y="2782376"/>
            <a:ext cx="6208776" cy="2374900"/>
          </a:xfrm>
          <a:prstGeom prst="rect">
            <a:avLst/>
          </a:prstGeom>
        </p:spPr>
      </p:pic>
      <p:sp>
        <p:nvSpPr>
          <p:cNvPr id="3" name="文字方塊 2">
            <a:extLst>
              <a:ext uri="{FF2B5EF4-FFF2-40B4-BE49-F238E27FC236}">
                <a16:creationId xmlns:a16="http://schemas.microsoft.com/office/drawing/2014/main" id="{A672370E-A75B-D186-FBC3-69FAAC88E611}"/>
              </a:ext>
            </a:extLst>
          </p:cNvPr>
          <p:cNvSpPr txBox="1"/>
          <p:nvPr/>
        </p:nvSpPr>
        <p:spPr>
          <a:xfrm>
            <a:off x="5446643" y="5132952"/>
            <a:ext cx="6362700" cy="646331"/>
          </a:xfrm>
          <a:prstGeom prst="rect">
            <a:avLst/>
          </a:prstGeom>
          <a:noFill/>
        </p:spPr>
        <p:txBody>
          <a:bodyPr wrap="square">
            <a:spAutoFit/>
          </a:bodyPr>
          <a:lstStyle/>
          <a:p>
            <a:r>
              <a:rPr lang="zh-TW" altLang="en-US" sz="3600" b="1" dirty="0">
                <a:solidFill>
                  <a:schemeClr val="tx1">
                    <a:lumMod val="75000"/>
                    <a:lumOff val="25000"/>
                  </a:schemeClr>
                </a:solidFill>
                <a:latin typeface="微軟正黑體" panose="020B0604030504040204" pitchFamily="34" charset="-120"/>
                <a:ea typeface="微軟正黑體" panose="020B0604030504040204" pitchFamily="34" charset="-120"/>
                <a:cs typeface="+mn-ea"/>
                <a:sym typeface="+mn-lt"/>
              </a:rPr>
              <a:t>淡江大學資工系實習說明會</a:t>
            </a:r>
            <a:endParaRPr lang="zh-TW" altLang="en-US" sz="3600" dirty="0">
              <a:latin typeface="微軟正黑體" panose="020B0604030504040204" pitchFamily="34" charset="-120"/>
              <a:ea typeface="微軟正黑體" panose="020B0604030504040204" pitchFamily="34" charset="-120"/>
            </a:endParaRPr>
          </a:p>
        </p:txBody>
      </p:sp>
      <p:sp>
        <p:nvSpPr>
          <p:cNvPr id="4" name="矩形 3">
            <a:extLst>
              <a:ext uri="{FF2B5EF4-FFF2-40B4-BE49-F238E27FC236}">
                <a16:creationId xmlns:a16="http://schemas.microsoft.com/office/drawing/2014/main" id="{714687C3-BEB3-88EB-211B-E93981E3E7DE}"/>
              </a:ext>
            </a:extLst>
          </p:cNvPr>
          <p:cNvSpPr/>
          <p:nvPr/>
        </p:nvSpPr>
        <p:spPr>
          <a:xfrm>
            <a:off x="10024070" y="6246251"/>
            <a:ext cx="5796359" cy="332270"/>
          </a:xfrm>
          <a:prstGeom prst="rect">
            <a:avLst/>
          </a:prstGeom>
        </p:spPr>
        <p:txBody>
          <a:bodyPr wrap="square">
            <a:spAutoFit/>
            <a:scene3d>
              <a:camera prst="orthographicFront"/>
              <a:lightRig rig="threePt" dir="t"/>
            </a:scene3d>
            <a:sp3d contourW="12700"/>
          </a:bodyPr>
          <a:lstStyle/>
          <a:p>
            <a:pPr algn="just">
              <a:lnSpc>
                <a:spcPct val="120000"/>
              </a:lnSpc>
            </a:pPr>
            <a:r>
              <a:rPr lang="zh-TW" altLang="en-US" sz="1400" dirty="0">
                <a:solidFill>
                  <a:schemeClr val="tx1">
                    <a:lumMod val="65000"/>
                    <a:lumOff val="35000"/>
                  </a:schemeClr>
                </a:solidFill>
                <a:cs typeface="+mn-ea"/>
                <a:sym typeface="+mn-lt"/>
              </a:rPr>
              <a:t>人力資源部 </a:t>
            </a:r>
            <a:endParaRPr lang="zh-CN" altLang="en-US" sz="1400" dirty="0">
              <a:solidFill>
                <a:schemeClr val="tx1">
                  <a:lumMod val="65000"/>
                  <a:lumOff val="35000"/>
                </a:schemeClr>
              </a:solidFill>
              <a:cs typeface="+mn-ea"/>
              <a:sym typeface="+mn-lt"/>
            </a:endParaRPr>
          </a:p>
        </p:txBody>
      </p:sp>
    </p:spTree>
    <p:extLst>
      <p:ext uri="{BB962C8B-B14F-4D97-AF65-F5344CB8AC3E}">
        <p14:creationId xmlns:p14="http://schemas.microsoft.com/office/powerpoint/2010/main" val="3533456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strVal val="#ppt_w+.3"/>
                                          </p:val>
                                        </p:tav>
                                        <p:tav tm="100000">
                                          <p:val>
                                            <p:strVal val="#ppt_w"/>
                                          </p:val>
                                        </p:tav>
                                      </p:tavLst>
                                    </p:anim>
                                    <p:anim calcmode="lin" valueType="num">
                                      <p:cBhvr>
                                        <p:cTn id="8" dur="1000" fill="hold"/>
                                        <p:tgtEl>
                                          <p:spTgt spid="13"/>
                                        </p:tgtEl>
                                        <p:attrNameLst>
                                          <p:attrName>ppt_h</p:attrName>
                                        </p:attrNameLst>
                                      </p:cBhvr>
                                      <p:tavLst>
                                        <p:tav tm="0">
                                          <p:val>
                                            <p:strVal val="#ppt_h"/>
                                          </p:val>
                                        </p:tav>
                                        <p:tav tm="100000">
                                          <p:val>
                                            <p:strVal val="#ppt_h"/>
                                          </p:val>
                                        </p:tav>
                                      </p:tavLst>
                                    </p:anim>
                                    <p:animEffect transition="in" filter="fade">
                                      <p:cBhvr>
                                        <p:cTn id="9" dur="1000"/>
                                        <p:tgtEl>
                                          <p:spTgt spid="13"/>
                                        </p:tgtEl>
                                      </p:cBhvr>
                                    </p:animEffect>
                                  </p:childTnLst>
                                </p:cTn>
                              </p:par>
                              <p:par>
                                <p:cTn id="10" presetID="50" presetClass="entr" presetSubtype="0" decel="100000" fill="hold" grpId="0" nodeType="with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p:cTn id="12" dur="1000" fill="hold"/>
                                        <p:tgtEl>
                                          <p:spTgt spid="15"/>
                                        </p:tgtEl>
                                        <p:attrNameLst>
                                          <p:attrName>ppt_w</p:attrName>
                                        </p:attrNameLst>
                                      </p:cBhvr>
                                      <p:tavLst>
                                        <p:tav tm="0">
                                          <p:val>
                                            <p:strVal val="#ppt_w+.3"/>
                                          </p:val>
                                        </p:tav>
                                        <p:tav tm="100000">
                                          <p:val>
                                            <p:strVal val="#ppt_w"/>
                                          </p:val>
                                        </p:tav>
                                      </p:tavLst>
                                    </p:anim>
                                    <p:anim calcmode="lin" valueType="num">
                                      <p:cBhvr>
                                        <p:cTn id="13" dur="1000" fill="hold"/>
                                        <p:tgtEl>
                                          <p:spTgt spid="15"/>
                                        </p:tgtEl>
                                        <p:attrNameLst>
                                          <p:attrName>ppt_h</p:attrName>
                                        </p:attrNameLst>
                                      </p:cBhvr>
                                      <p:tavLst>
                                        <p:tav tm="0">
                                          <p:val>
                                            <p:strVal val="#ppt_h"/>
                                          </p:val>
                                        </p:tav>
                                        <p:tav tm="100000">
                                          <p:val>
                                            <p:strVal val="#ppt_h"/>
                                          </p:val>
                                        </p:tav>
                                      </p:tavLst>
                                    </p:anim>
                                    <p:animEffect transition="in" filter="fade">
                                      <p:cBhvr>
                                        <p:cTn id="14" dur="1000"/>
                                        <p:tgtEl>
                                          <p:spTgt spid="15"/>
                                        </p:tgtEl>
                                      </p:cBhvr>
                                    </p:animEffect>
                                  </p:childTnLst>
                                </p:cTn>
                              </p:par>
                              <p:par>
                                <p:cTn id="15" presetID="2" presetClass="entr" presetSubtype="4"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fill="hold"/>
                                        <p:tgtEl>
                                          <p:spTgt spid="12"/>
                                        </p:tgtEl>
                                        <p:attrNameLst>
                                          <p:attrName>ppt_x</p:attrName>
                                        </p:attrNameLst>
                                      </p:cBhvr>
                                      <p:tavLst>
                                        <p:tav tm="0">
                                          <p:val>
                                            <p:strVal val="#ppt_x"/>
                                          </p:val>
                                        </p:tav>
                                        <p:tav tm="100000">
                                          <p:val>
                                            <p:strVal val="#ppt_x"/>
                                          </p:val>
                                        </p:tav>
                                      </p:tavLst>
                                    </p:anim>
                                    <p:anim calcmode="lin" valueType="num">
                                      <p:cBhvr additive="base">
                                        <p:cTn id="18" dur="500" fill="hold"/>
                                        <p:tgtEl>
                                          <p:spTgt spid="12"/>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additive="base">
                                        <p:cTn id="21" dur="500" fill="hold"/>
                                        <p:tgtEl>
                                          <p:spTgt spid="14"/>
                                        </p:tgtEl>
                                        <p:attrNameLst>
                                          <p:attrName>ppt_x</p:attrName>
                                        </p:attrNameLst>
                                      </p:cBhvr>
                                      <p:tavLst>
                                        <p:tav tm="0">
                                          <p:val>
                                            <p:strVal val="#ppt_x"/>
                                          </p:val>
                                        </p:tav>
                                        <p:tav tm="100000">
                                          <p:val>
                                            <p:strVal val="#ppt_x"/>
                                          </p:val>
                                        </p:tav>
                                      </p:tavLst>
                                    </p:anim>
                                    <p:anim calcmode="lin" valueType="num">
                                      <p:cBhvr additive="base">
                                        <p:cTn id="22" dur="500" fill="hold"/>
                                        <p:tgtEl>
                                          <p:spTgt spid="14"/>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additive="base">
                                        <p:cTn id="29" dur="500" fill="hold"/>
                                        <p:tgtEl>
                                          <p:spTgt spid="4"/>
                                        </p:tgtEl>
                                        <p:attrNameLst>
                                          <p:attrName>ppt_x</p:attrName>
                                        </p:attrNameLst>
                                      </p:cBhvr>
                                      <p:tavLst>
                                        <p:tav tm="0">
                                          <p:val>
                                            <p:strVal val="#ppt_x"/>
                                          </p:val>
                                        </p:tav>
                                        <p:tav tm="100000">
                                          <p:val>
                                            <p:strVal val="#ppt_x"/>
                                          </p:val>
                                        </p:tav>
                                      </p:tavLst>
                                    </p:anim>
                                    <p:anim calcmode="lin" valueType="num">
                                      <p:cBhvr additive="base">
                                        <p:cTn id="3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2" grpId="0" animBg="1"/>
      <p:bldP spid="13" grpId="0" animBg="1"/>
      <p:bldP spid="15" grpId="0" animBg="1"/>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a:extLst>
              <a:ext uri="{FF2B5EF4-FFF2-40B4-BE49-F238E27FC236}">
                <a16:creationId xmlns:a16="http://schemas.microsoft.com/office/drawing/2014/main" id="{AFD21DFA-B745-C44C-B4E5-7D029E6BEC88}"/>
              </a:ext>
            </a:extLst>
          </p:cNvPr>
          <p:cNvGrpSpPr/>
          <p:nvPr/>
        </p:nvGrpSpPr>
        <p:grpSpPr>
          <a:xfrm>
            <a:off x="1733619" y="523576"/>
            <a:ext cx="5827236" cy="1446550"/>
            <a:chOff x="4835818" y="3113231"/>
            <a:chExt cx="5827236" cy="1446550"/>
          </a:xfrm>
        </p:grpSpPr>
        <p:sp>
          <p:nvSpPr>
            <p:cNvPr id="3" name="文本框 10">
              <a:extLst>
                <a:ext uri="{FF2B5EF4-FFF2-40B4-BE49-F238E27FC236}">
                  <a16:creationId xmlns:a16="http://schemas.microsoft.com/office/drawing/2014/main" id="{C0BEDCFB-CCB1-E19D-058D-2D56576399FE}"/>
                </a:ext>
              </a:extLst>
            </p:cNvPr>
            <p:cNvSpPr txBox="1"/>
            <p:nvPr/>
          </p:nvSpPr>
          <p:spPr>
            <a:xfrm>
              <a:off x="4835818" y="3113231"/>
              <a:ext cx="5827236" cy="1446550"/>
            </a:xfrm>
            <a:prstGeom prst="rect">
              <a:avLst/>
            </a:prstGeom>
            <a:noFill/>
          </p:spPr>
          <p:txBody>
            <a:bodyPr wrap="none" rtlCol="0">
              <a:spAutoFit/>
              <a:scene3d>
                <a:camera prst="orthographicFront"/>
                <a:lightRig rig="threePt" dir="t"/>
              </a:scene3d>
              <a:sp3d contourW="12700"/>
            </a:bodyPr>
            <a:lstStyle/>
            <a:p>
              <a:r>
                <a:rPr lang="zh-TW" altLang="en-US" sz="4400" b="1" dirty="0">
                  <a:solidFill>
                    <a:srgbClr val="B5042B"/>
                  </a:solidFill>
                  <a:cs typeface="+mn-ea"/>
                  <a:sym typeface="+mn-lt"/>
                </a:rPr>
                <a:t>未來職涯體驗實習計劃</a:t>
              </a:r>
              <a:endParaRPr lang="zh-CN" altLang="en-US" sz="4400" b="1" dirty="0">
                <a:solidFill>
                  <a:srgbClr val="B5042B"/>
                </a:solidFill>
                <a:cs typeface="+mn-ea"/>
                <a:sym typeface="+mn-lt"/>
              </a:endParaRPr>
            </a:p>
            <a:p>
              <a:endParaRPr lang="zh-CN" altLang="en-US" sz="4400" b="1" dirty="0">
                <a:solidFill>
                  <a:srgbClr val="B5042B"/>
                </a:solidFill>
                <a:cs typeface="+mn-ea"/>
                <a:sym typeface="+mn-lt"/>
              </a:endParaRPr>
            </a:p>
          </p:txBody>
        </p:sp>
        <p:cxnSp>
          <p:nvCxnSpPr>
            <p:cNvPr id="5" name="直接连接符 12">
              <a:extLst>
                <a:ext uri="{FF2B5EF4-FFF2-40B4-BE49-F238E27FC236}">
                  <a16:creationId xmlns:a16="http://schemas.microsoft.com/office/drawing/2014/main" id="{24068B1E-F527-D97B-7AA3-A9DB0A4ED2A7}"/>
                </a:ext>
              </a:extLst>
            </p:cNvPr>
            <p:cNvCxnSpPr>
              <a:cxnSpLocks/>
            </p:cNvCxnSpPr>
            <p:nvPr/>
          </p:nvCxnSpPr>
          <p:spPr>
            <a:xfrm>
              <a:off x="8359257" y="4003534"/>
              <a:ext cx="2106381"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9" name="文字方塊 8">
            <a:extLst>
              <a:ext uri="{FF2B5EF4-FFF2-40B4-BE49-F238E27FC236}">
                <a16:creationId xmlns:a16="http://schemas.microsoft.com/office/drawing/2014/main" id="{8ED29CEA-A85D-5763-FC23-83C05FB785B5}"/>
              </a:ext>
            </a:extLst>
          </p:cNvPr>
          <p:cNvSpPr txBox="1"/>
          <p:nvPr/>
        </p:nvSpPr>
        <p:spPr>
          <a:xfrm>
            <a:off x="109091" y="1773508"/>
            <a:ext cx="9076293" cy="4424737"/>
          </a:xfrm>
          <a:prstGeom prst="rect">
            <a:avLst/>
          </a:prstGeom>
          <a:noFill/>
        </p:spPr>
        <p:txBody>
          <a:bodyPr wrap="square">
            <a:spAutoFit/>
          </a:bodyPr>
          <a:lstStyle/>
          <a:p>
            <a:pPr algn="ctr">
              <a:lnSpc>
                <a:spcPts val="3400"/>
              </a:lnSpc>
            </a:pPr>
            <a:r>
              <a:rPr lang="zh-TW" altLang="en-US" sz="2000" b="0" i="0" dirty="0">
                <a:solidFill>
                  <a:srgbClr val="000000"/>
                </a:solidFill>
                <a:effectLst/>
                <a:latin typeface="微軟正黑體" panose="020B0604030504040204" pitchFamily="34" charset="-120"/>
                <a:ea typeface="微軟正黑體" panose="020B0604030504040204" pitchFamily="34" charset="-120"/>
              </a:rPr>
              <a:t>新光三越百貨為鼓勵年輕人勇敢嘗試，</a:t>
            </a:r>
            <a:endParaRPr lang="en-US" altLang="zh-TW" sz="2000" b="0" i="0" dirty="0">
              <a:solidFill>
                <a:srgbClr val="000000"/>
              </a:solidFill>
              <a:effectLst/>
              <a:latin typeface="微軟正黑體" panose="020B0604030504040204" pitchFamily="34" charset="-120"/>
              <a:ea typeface="微軟正黑體" panose="020B0604030504040204" pitchFamily="34" charset="-120"/>
            </a:endParaRPr>
          </a:p>
          <a:p>
            <a:pPr algn="ctr">
              <a:lnSpc>
                <a:spcPts val="3400"/>
              </a:lnSpc>
            </a:pPr>
            <a:r>
              <a:rPr lang="zh-TW" altLang="en-US" sz="2000" b="1" i="0" dirty="0">
                <a:solidFill>
                  <a:srgbClr val="333333"/>
                </a:solidFill>
                <a:effectLst/>
                <a:latin typeface="SegoeLight"/>
              </a:rPr>
              <a:t>不限學校、不分科系不分科系、不看成績，不論社團經歷</a:t>
            </a:r>
            <a:r>
              <a:rPr lang="zh-TW" altLang="en-US" sz="2000" b="0" i="0" dirty="0">
                <a:solidFill>
                  <a:srgbClr val="333333"/>
                </a:solidFill>
                <a:effectLst/>
                <a:latin typeface="SegoeLight"/>
              </a:rPr>
              <a:t>，</a:t>
            </a:r>
            <a:endParaRPr lang="en-US" altLang="zh-TW" sz="2000" b="0" i="0" dirty="0">
              <a:solidFill>
                <a:srgbClr val="333333"/>
              </a:solidFill>
              <a:effectLst/>
              <a:latin typeface="SegoeLight"/>
            </a:endParaRPr>
          </a:p>
          <a:p>
            <a:pPr>
              <a:lnSpc>
                <a:spcPts val="3400"/>
              </a:lnSpc>
            </a:pPr>
            <a:endParaRPr lang="en-US" altLang="zh-TW" sz="2000" dirty="0">
              <a:solidFill>
                <a:srgbClr val="333333"/>
              </a:solidFill>
              <a:latin typeface="SegoeLight"/>
              <a:ea typeface="微軟正黑體" panose="020B0604030504040204" pitchFamily="34" charset="-120"/>
            </a:endParaRPr>
          </a:p>
          <a:p>
            <a:pPr algn="ctr">
              <a:lnSpc>
                <a:spcPts val="3400"/>
              </a:lnSpc>
            </a:pPr>
            <a:r>
              <a:rPr lang="zh-TW" altLang="en-US" sz="2000" b="0" i="0" dirty="0">
                <a:solidFill>
                  <a:srgbClr val="000000"/>
                </a:solidFill>
                <a:effectLst/>
                <a:latin typeface="微軟正黑體" panose="020B0604030504040204" pitchFamily="34" charset="-120"/>
                <a:ea typeface="微軟正黑體" panose="020B0604030504040204" pitchFamily="34" charset="-120"/>
              </a:rPr>
              <a:t>歡迎各大學院校加入我們</a:t>
            </a:r>
            <a:endParaRPr lang="en-US" altLang="zh-TW" sz="2000" dirty="0">
              <a:solidFill>
                <a:srgbClr val="000000"/>
              </a:solidFill>
              <a:latin typeface="微軟正黑體" panose="020B0604030504040204" pitchFamily="34" charset="-120"/>
              <a:ea typeface="微軟正黑體" panose="020B0604030504040204" pitchFamily="34" charset="-120"/>
            </a:endParaRPr>
          </a:p>
          <a:p>
            <a:pPr algn="ctr">
              <a:lnSpc>
                <a:spcPts val="3400"/>
              </a:lnSpc>
            </a:pPr>
            <a:r>
              <a:rPr lang="zh-TW" altLang="en-US" sz="2000" b="1" dirty="0">
                <a:solidFill>
                  <a:srgbClr val="B5042B"/>
                </a:solidFill>
                <a:cs typeface="+mn-ea"/>
                <a:sym typeface="+mn-lt"/>
              </a:rPr>
              <a:t>實習生計劃，一同</a:t>
            </a:r>
            <a:r>
              <a:rPr lang="zh-TW" altLang="en-US" sz="2000" b="1" dirty="0">
                <a:solidFill>
                  <a:srgbClr val="B5042B"/>
                </a:solidFill>
                <a:cs typeface="+mn-ea"/>
              </a:rPr>
              <a:t>讓年輕人在踏入職場前搶先體驗與磨練</a:t>
            </a:r>
            <a:r>
              <a:rPr lang="zh-TW" altLang="en-US" sz="2000" b="0" i="0" dirty="0">
                <a:solidFill>
                  <a:srgbClr val="000000"/>
                </a:solidFill>
                <a:effectLst/>
                <a:latin typeface="微軟正黑體" panose="020B0604030504040204" pitchFamily="34" charset="-120"/>
                <a:ea typeface="微軟正黑體" panose="020B0604030504040204" pitchFamily="34" charset="-120"/>
              </a:rPr>
              <a:t>，</a:t>
            </a:r>
            <a:endParaRPr lang="en-US" altLang="zh-TW" sz="2000" b="0" i="0" dirty="0">
              <a:solidFill>
                <a:srgbClr val="000000"/>
              </a:solidFill>
              <a:effectLst/>
              <a:latin typeface="微軟正黑體" panose="020B0604030504040204" pitchFamily="34" charset="-120"/>
              <a:ea typeface="微軟正黑體" panose="020B0604030504040204" pitchFamily="34" charset="-120"/>
            </a:endParaRPr>
          </a:p>
          <a:p>
            <a:pPr algn="ctr">
              <a:lnSpc>
                <a:spcPts val="3400"/>
              </a:lnSpc>
            </a:pPr>
            <a:r>
              <a:rPr lang="zh-TW" altLang="en-US" sz="2000" b="1" dirty="0">
                <a:solidFill>
                  <a:srgbClr val="B5042B"/>
                </a:solidFill>
                <a:cs typeface="+mn-ea"/>
              </a:rPr>
              <a:t>透過實習經驗加強自我專業能力以及更瞭解自我未來職涯的發展藍圖。</a:t>
            </a:r>
            <a:endParaRPr lang="en-US" altLang="zh-TW" sz="2000" b="1" dirty="0">
              <a:solidFill>
                <a:srgbClr val="B5042B"/>
              </a:solidFill>
              <a:cs typeface="+mn-ea"/>
            </a:endParaRPr>
          </a:p>
          <a:p>
            <a:pPr>
              <a:lnSpc>
                <a:spcPts val="3400"/>
              </a:lnSpc>
            </a:pPr>
            <a:endParaRPr lang="en-US" altLang="zh-TW" sz="2000" b="1" dirty="0">
              <a:solidFill>
                <a:srgbClr val="B5042B"/>
              </a:solidFill>
              <a:cs typeface="+mn-ea"/>
            </a:endParaRPr>
          </a:p>
          <a:p>
            <a:pPr algn="ctr">
              <a:lnSpc>
                <a:spcPts val="3400"/>
              </a:lnSpc>
            </a:pPr>
            <a:r>
              <a:rPr lang="zh-TW" altLang="en-US" sz="2000" b="0" i="0" dirty="0">
                <a:solidFill>
                  <a:srgbClr val="000000"/>
                </a:solidFill>
                <a:effectLst/>
                <a:latin typeface="微軟正黑體" panose="020B0604030504040204" pitchFamily="34" charset="-120"/>
                <a:ea typeface="微軟正黑體" panose="020B0604030504040204" pitchFamily="34" charset="-120"/>
              </a:rPr>
              <a:t>我們將協助優秀的實習生與職場接軌，</a:t>
            </a:r>
            <a:endParaRPr lang="en-US" altLang="zh-TW" sz="2000" b="0" i="0" dirty="0">
              <a:solidFill>
                <a:srgbClr val="000000"/>
              </a:solidFill>
              <a:effectLst/>
              <a:latin typeface="微軟正黑體" panose="020B0604030504040204" pitchFamily="34" charset="-120"/>
              <a:ea typeface="微軟正黑體" panose="020B0604030504040204" pitchFamily="34" charset="-120"/>
            </a:endParaRPr>
          </a:p>
          <a:p>
            <a:pPr algn="ctr">
              <a:lnSpc>
                <a:spcPts val="3400"/>
              </a:lnSpc>
            </a:pPr>
            <a:r>
              <a:rPr lang="zh-TW" altLang="en-US" sz="2000" b="0" i="0" dirty="0">
                <a:solidFill>
                  <a:srgbClr val="000000"/>
                </a:solidFill>
                <a:effectLst/>
                <a:latin typeface="微軟正黑體" panose="020B0604030504040204" pitchFamily="34" charset="-120"/>
                <a:ea typeface="微軟正黑體" panose="020B0604030504040204" pitchFamily="34" charset="-120"/>
              </a:rPr>
              <a:t>期待實習生在新光三越百貨發揮所長</a:t>
            </a:r>
            <a:r>
              <a:rPr lang="en-US" altLang="zh-TW" sz="2000" b="0" i="0" dirty="0">
                <a:solidFill>
                  <a:srgbClr val="000000"/>
                </a:solidFill>
                <a:effectLst/>
                <a:latin typeface="微軟正黑體" panose="020B0604030504040204" pitchFamily="34" charset="-120"/>
                <a:ea typeface="微軟正黑體" panose="020B0604030504040204" pitchFamily="34" charset="-120"/>
              </a:rPr>
              <a:t>!!!</a:t>
            </a:r>
          </a:p>
          <a:p>
            <a:pPr>
              <a:lnSpc>
                <a:spcPts val="3400"/>
              </a:lnSpc>
            </a:pPr>
            <a:endParaRPr lang="zh-TW" altLang="en-US" sz="2400" dirty="0"/>
          </a:p>
        </p:txBody>
      </p:sp>
      <p:sp>
        <p:nvSpPr>
          <p:cNvPr id="14" name="文字方塊 13">
            <a:extLst>
              <a:ext uri="{FF2B5EF4-FFF2-40B4-BE49-F238E27FC236}">
                <a16:creationId xmlns:a16="http://schemas.microsoft.com/office/drawing/2014/main" id="{99550F16-EB93-3540-6705-739FA81343A1}"/>
              </a:ext>
            </a:extLst>
          </p:cNvPr>
          <p:cNvSpPr txBox="1"/>
          <p:nvPr/>
        </p:nvSpPr>
        <p:spPr>
          <a:xfrm rot="21287365">
            <a:off x="7810500" y="824667"/>
            <a:ext cx="3759200" cy="2800767"/>
          </a:xfrm>
          <a:prstGeom prst="rect">
            <a:avLst/>
          </a:prstGeom>
          <a:noFill/>
          <a:effectLst>
            <a:outerShdw blurRad="114300" dist="38100" dir="16680000" algn="ctr" rotWithShape="0">
              <a:schemeClr val="tx1">
                <a:lumMod val="75000"/>
                <a:lumOff val="25000"/>
                <a:alpha val="64000"/>
              </a:schemeClr>
            </a:outerShdw>
          </a:effectLst>
        </p:spPr>
        <p:txBody>
          <a:bodyPr wrap="square" rtlCol="0">
            <a:spAutoFit/>
          </a:bodyPr>
          <a:lstStyle/>
          <a:p>
            <a:pPr algn="ctr"/>
            <a:r>
              <a:rPr lang="zh-TW" altLang="en-US" sz="8800" b="1" dirty="0">
                <a:solidFill>
                  <a:srgbClr val="FF6600"/>
                </a:solidFill>
                <a:latin typeface="微軟正黑體" panose="020B0604030504040204" pitchFamily="34" charset="-120"/>
                <a:ea typeface="微軟正黑體" panose="020B0604030504040204" pitchFamily="34" charset="-120"/>
              </a:rPr>
              <a:t>實習生</a:t>
            </a:r>
            <a:endParaRPr lang="en-US" altLang="zh-TW" sz="8800" b="1" dirty="0">
              <a:solidFill>
                <a:srgbClr val="FF6600"/>
              </a:solidFill>
              <a:latin typeface="微軟正黑體" panose="020B0604030504040204" pitchFamily="34" charset="-120"/>
              <a:ea typeface="微軟正黑體" panose="020B0604030504040204" pitchFamily="34" charset="-120"/>
            </a:endParaRPr>
          </a:p>
          <a:p>
            <a:pPr algn="ctr"/>
            <a:r>
              <a:rPr lang="zh-TW" altLang="en-US" sz="8800" b="1" dirty="0">
                <a:solidFill>
                  <a:srgbClr val="FF6600"/>
                </a:solidFill>
                <a:latin typeface="微軟正黑體" panose="020B0604030504040204" pitchFamily="34" charset="-120"/>
                <a:ea typeface="微軟正黑體" panose="020B0604030504040204" pitchFamily="34" charset="-120"/>
              </a:rPr>
              <a:t>招募</a:t>
            </a:r>
          </a:p>
        </p:txBody>
      </p:sp>
    </p:spTree>
    <p:extLst>
      <p:ext uri="{BB962C8B-B14F-4D97-AF65-F5344CB8AC3E}">
        <p14:creationId xmlns:p14="http://schemas.microsoft.com/office/powerpoint/2010/main" val="306316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a:extLst>
              <a:ext uri="{FF2B5EF4-FFF2-40B4-BE49-F238E27FC236}">
                <a16:creationId xmlns:a16="http://schemas.microsoft.com/office/drawing/2014/main" id="{AFD21DFA-B745-C44C-B4E5-7D029E6BEC88}"/>
              </a:ext>
            </a:extLst>
          </p:cNvPr>
          <p:cNvGrpSpPr/>
          <p:nvPr/>
        </p:nvGrpSpPr>
        <p:grpSpPr>
          <a:xfrm>
            <a:off x="4261833" y="554926"/>
            <a:ext cx="5827236" cy="1446550"/>
            <a:chOff x="7689578" y="3078652"/>
            <a:chExt cx="5827236" cy="1446550"/>
          </a:xfrm>
        </p:grpSpPr>
        <p:sp>
          <p:nvSpPr>
            <p:cNvPr id="3" name="文本框 10">
              <a:extLst>
                <a:ext uri="{FF2B5EF4-FFF2-40B4-BE49-F238E27FC236}">
                  <a16:creationId xmlns:a16="http://schemas.microsoft.com/office/drawing/2014/main" id="{C0BEDCFB-CCB1-E19D-058D-2D56576399FE}"/>
                </a:ext>
              </a:extLst>
            </p:cNvPr>
            <p:cNvSpPr txBox="1"/>
            <p:nvPr/>
          </p:nvSpPr>
          <p:spPr>
            <a:xfrm>
              <a:off x="7689578" y="3078652"/>
              <a:ext cx="5827236" cy="1446550"/>
            </a:xfrm>
            <a:prstGeom prst="rect">
              <a:avLst/>
            </a:prstGeom>
            <a:noFill/>
          </p:spPr>
          <p:txBody>
            <a:bodyPr wrap="none" rtlCol="0">
              <a:spAutoFit/>
              <a:scene3d>
                <a:camera prst="orthographicFront"/>
                <a:lightRig rig="threePt" dir="t"/>
              </a:scene3d>
              <a:sp3d contourW="12700"/>
            </a:bodyPr>
            <a:lstStyle/>
            <a:p>
              <a:r>
                <a:rPr lang="zh-TW" altLang="en-US" sz="4400" b="1" dirty="0">
                  <a:solidFill>
                    <a:srgbClr val="B5042B"/>
                  </a:solidFill>
                  <a:cs typeface="+mn-ea"/>
                  <a:sym typeface="+mn-lt"/>
                </a:rPr>
                <a:t>未來職涯體驗實習計劃</a:t>
              </a:r>
              <a:endParaRPr lang="zh-CN" altLang="en-US" sz="4400" b="1" dirty="0">
                <a:solidFill>
                  <a:srgbClr val="B5042B"/>
                </a:solidFill>
                <a:cs typeface="+mn-ea"/>
                <a:sym typeface="+mn-lt"/>
              </a:endParaRPr>
            </a:p>
            <a:p>
              <a:endParaRPr lang="zh-CN" altLang="en-US" sz="4400" b="1" dirty="0">
                <a:solidFill>
                  <a:srgbClr val="B5042B"/>
                </a:solidFill>
                <a:cs typeface="+mn-ea"/>
                <a:sym typeface="+mn-lt"/>
              </a:endParaRPr>
            </a:p>
          </p:txBody>
        </p:sp>
        <p:cxnSp>
          <p:nvCxnSpPr>
            <p:cNvPr id="5" name="直接连接符 12">
              <a:extLst>
                <a:ext uri="{FF2B5EF4-FFF2-40B4-BE49-F238E27FC236}">
                  <a16:creationId xmlns:a16="http://schemas.microsoft.com/office/drawing/2014/main" id="{24068B1E-F527-D97B-7AA3-A9DB0A4ED2A7}"/>
                </a:ext>
              </a:extLst>
            </p:cNvPr>
            <p:cNvCxnSpPr>
              <a:cxnSpLocks/>
            </p:cNvCxnSpPr>
            <p:nvPr/>
          </p:nvCxnSpPr>
          <p:spPr>
            <a:xfrm>
              <a:off x="11025974" y="3778730"/>
              <a:ext cx="2346266"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6" name="矩形: 圓角 5">
            <a:extLst>
              <a:ext uri="{FF2B5EF4-FFF2-40B4-BE49-F238E27FC236}">
                <a16:creationId xmlns:a16="http://schemas.microsoft.com/office/drawing/2014/main" id="{089EB76C-2543-B920-FE21-366D3E95F71C}"/>
              </a:ext>
            </a:extLst>
          </p:cNvPr>
          <p:cNvSpPr/>
          <p:nvPr/>
        </p:nvSpPr>
        <p:spPr>
          <a:xfrm>
            <a:off x="1341190" y="1785856"/>
            <a:ext cx="2036708" cy="531958"/>
          </a:xfrm>
          <a:prstGeom prst="roundRect">
            <a:avLst/>
          </a:prstGeom>
          <a:noFill/>
          <a:ln w="19050">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文字方塊 8">
            <a:extLst>
              <a:ext uri="{FF2B5EF4-FFF2-40B4-BE49-F238E27FC236}">
                <a16:creationId xmlns:a16="http://schemas.microsoft.com/office/drawing/2014/main" id="{0EC46E83-DE5C-3B53-B0F3-70038734F8BD}"/>
              </a:ext>
            </a:extLst>
          </p:cNvPr>
          <p:cNvSpPr txBox="1"/>
          <p:nvPr/>
        </p:nvSpPr>
        <p:spPr>
          <a:xfrm>
            <a:off x="1642515" y="1849302"/>
            <a:ext cx="2413000" cy="461665"/>
          </a:xfrm>
          <a:prstGeom prst="rect">
            <a:avLst/>
          </a:prstGeom>
          <a:noFill/>
        </p:spPr>
        <p:txBody>
          <a:bodyPr wrap="square" rtlCol="0">
            <a:spAutoFit/>
          </a:bodyPr>
          <a:lstStyle/>
          <a:p>
            <a:r>
              <a:rPr lang="zh-TW" altLang="en-US" sz="2400" b="1" dirty="0">
                <a:latin typeface="微軟正黑體" panose="020B0604030504040204" pitchFamily="34" charset="-120"/>
                <a:ea typeface="微軟正黑體" panose="020B0604030504040204" pitchFamily="34" charset="-120"/>
              </a:rPr>
              <a:t>實習部門</a:t>
            </a:r>
          </a:p>
        </p:txBody>
      </p:sp>
      <p:sp>
        <p:nvSpPr>
          <p:cNvPr id="12" name="文字方塊 11">
            <a:extLst>
              <a:ext uri="{FF2B5EF4-FFF2-40B4-BE49-F238E27FC236}">
                <a16:creationId xmlns:a16="http://schemas.microsoft.com/office/drawing/2014/main" id="{51A820EA-0F1A-F65F-CDA4-669E87B4736C}"/>
              </a:ext>
            </a:extLst>
          </p:cNvPr>
          <p:cNvSpPr txBox="1"/>
          <p:nvPr/>
        </p:nvSpPr>
        <p:spPr>
          <a:xfrm>
            <a:off x="3616000" y="1861262"/>
            <a:ext cx="2011166" cy="401585"/>
          </a:xfrm>
          <a:prstGeom prst="rect">
            <a:avLst/>
          </a:prstGeom>
          <a:noFill/>
        </p:spPr>
        <p:txBody>
          <a:bodyPr wrap="square" rtlCol="0">
            <a:spAutoFit/>
          </a:bodyPr>
          <a:lstStyle/>
          <a:p>
            <a:pPr>
              <a:lnSpc>
                <a:spcPts val="2600"/>
              </a:lnSpc>
            </a:pPr>
            <a:r>
              <a:rPr lang="zh-TW" altLang="en-US" b="1" dirty="0">
                <a:solidFill>
                  <a:srgbClr val="000000"/>
                </a:solidFill>
                <a:latin typeface="Calibri" panose="020F0502020204030204" pitchFamily="34" charset="0"/>
                <a:ea typeface="微軟正黑體" panose="020B0604030504040204" pitchFamily="34" charset="-120"/>
              </a:rPr>
              <a:t>資訊部</a:t>
            </a:r>
            <a:endParaRPr lang="zh-TW" altLang="zh-TW" sz="1800" dirty="0">
              <a:effectLst/>
              <a:latin typeface="Calibri" panose="020F0502020204030204" pitchFamily="34" charset="0"/>
              <a:ea typeface="新細明體" panose="02020500000000000000" pitchFamily="18" charset="-120"/>
            </a:endParaRPr>
          </a:p>
        </p:txBody>
      </p:sp>
      <p:sp>
        <p:nvSpPr>
          <p:cNvPr id="4" name="矩形: 圓角 3">
            <a:extLst>
              <a:ext uri="{FF2B5EF4-FFF2-40B4-BE49-F238E27FC236}">
                <a16:creationId xmlns:a16="http://schemas.microsoft.com/office/drawing/2014/main" id="{61D437C2-6A7A-BE5C-FB93-2D5DDED4E9A4}"/>
              </a:ext>
            </a:extLst>
          </p:cNvPr>
          <p:cNvSpPr/>
          <p:nvPr/>
        </p:nvSpPr>
        <p:spPr>
          <a:xfrm>
            <a:off x="6707419" y="1798032"/>
            <a:ext cx="2036707" cy="519781"/>
          </a:xfrm>
          <a:prstGeom prst="roundRect">
            <a:avLst/>
          </a:prstGeom>
          <a:noFill/>
          <a:ln w="19050">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文字方塊 6">
            <a:extLst>
              <a:ext uri="{FF2B5EF4-FFF2-40B4-BE49-F238E27FC236}">
                <a16:creationId xmlns:a16="http://schemas.microsoft.com/office/drawing/2014/main" id="{6165C4D5-072C-9BD1-010C-5E4A24AF4EB6}"/>
              </a:ext>
            </a:extLst>
          </p:cNvPr>
          <p:cNvSpPr txBox="1"/>
          <p:nvPr/>
        </p:nvSpPr>
        <p:spPr>
          <a:xfrm>
            <a:off x="6987401" y="1830912"/>
            <a:ext cx="2413000" cy="461665"/>
          </a:xfrm>
          <a:prstGeom prst="rect">
            <a:avLst/>
          </a:prstGeom>
          <a:noFill/>
        </p:spPr>
        <p:txBody>
          <a:bodyPr wrap="square" rtlCol="0">
            <a:spAutoFit/>
          </a:bodyPr>
          <a:lstStyle/>
          <a:p>
            <a:r>
              <a:rPr lang="zh-TW" altLang="en-US" sz="2400" b="1" dirty="0">
                <a:latin typeface="微軟正黑體" panose="020B0604030504040204" pitchFamily="34" charset="-120"/>
                <a:ea typeface="微軟正黑體" panose="020B0604030504040204" pitchFamily="34" charset="-120"/>
              </a:rPr>
              <a:t>實習期間</a:t>
            </a:r>
          </a:p>
        </p:txBody>
      </p:sp>
      <p:sp>
        <p:nvSpPr>
          <p:cNvPr id="8" name="文字方塊 7">
            <a:extLst>
              <a:ext uri="{FF2B5EF4-FFF2-40B4-BE49-F238E27FC236}">
                <a16:creationId xmlns:a16="http://schemas.microsoft.com/office/drawing/2014/main" id="{D3444280-4694-D0F6-2D5D-B549A2724662}"/>
              </a:ext>
            </a:extLst>
          </p:cNvPr>
          <p:cNvSpPr txBox="1"/>
          <p:nvPr/>
        </p:nvSpPr>
        <p:spPr>
          <a:xfrm>
            <a:off x="9310194" y="1903610"/>
            <a:ext cx="740378" cy="401585"/>
          </a:xfrm>
          <a:prstGeom prst="rect">
            <a:avLst/>
          </a:prstGeom>
          <a:noFill/>
        </p:spPr>
        <p:txBody>
          <a:bodyPr wrap="square" rtlCol="0">
            <a:spAutoFit/>
          </a:bodyPr>
          <a:lstStyle/>
          <a:p>
            <a:pPr>
              <a:lnSpc>
                <a:spcPts val="2600"/>
              </a:lnSpc>
            </a:pPr>
            <a:r>
              <a:rPr lang="zh-TW" altLang="en-US" sz="1800" b="1" dirty="0">
                <a:solidFill>
                  <a:srgbClr val="000000"/>
                </a:solidFill>
                <a:effectLst/>
                <a:latin typeface="Calibri" panose="020F0502020204030204" pitchFamily="34" charset="0"/>
                <a:ea typeface="微軟正黑體" panose="020B0604030504040204" pitchFamily="34" charset="-120"/>
              </a:rPr>
              <a:t>一年</a:t>
            </a:r>
            <a:endParaRPr lang="zh-TW" altLang="zh-TW" sz="1800" dirty="0">
              <a:effectLst/>
              <a:latin typeface="Calibri" panose="020F0502020204030204" pitchFamily="34" charset="0"/>
              <a:ea typeface="新細明體" panose="02020500000000000000" pitchFamily="18" charset="-120"/>
            </a:endParaRPr>
          </a:p>
        </p:txBody>
      </p:sp>
      <p:sp>
        <p:nvSpPr>
          <p:cNvPr id="13" name="矩形: 圓角 12">
            <a:extLst>
              <a:ext uri="{FF2B5EF4-FFF2-40B4-BE49-F238E27FC236}">
                <a16:creationId xmlns:a16="http://schemas.microsoft.com/office/drawing/2014/main" id="{5D8C6E70-3759-6B06-A2FD-A5E59E707D62}"/>
              </a:ext>
            </a:extLst>
          </p:cNvPr>
          <p:cNvSpPr/>
          <p:nvPr/>
        </p:nvSpPr>
        <p:spPr>
          <a:xfrm>
            <a:off x="1377599" y="4442502"/>
            <a:ext cx="2036708" cy="519781"/>
          </a:xfrm>
          <a:prstGeom prst="roundRect">
            <a:avLst/>
          </a:prstGeom>
          <a:noFill/>
          <a:ln w="19050">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4" name="文字方塊 13">
            <a:extLst>
              <a:ext uri="{FF2B5EF4-FFF2-40B4-BE49-F238E27FC236}">
                <a16:creationId xmlns:a16="http://schemas.microsoft.com/office/drawing/2014/main" id="{794A4056-9D4C-3A6A-8207-C34BE91AD583}"/>
              </a:ext>
            </a:extLst>
          </p:cNvPr>
          <p:cNvSpPr txBox="1"/>
          <p:nvPr/>
        </p:nvSpPr>
        <p:spPr>
          <a:xfrm>
            <a:off x="1558904" y="4500255"/>
            <a:ext cx="2413000" cy="461665"/>
          </a:xfrm>
          <a:prstGeom prst="rect">
            <a:avLst/>
          </a:prstGeom>
          <a:noFill/>
        </p:spPr>
        <p:txBody>
          <a:bodyPr wrap="square" rtlCol="0">
            <a:spAutoFit/>
          </a:bodyPr>
          <a:lstStyle/>
          <a:p>
            <a:r>
              <a:rPr lang="zh-TW" altLang="en-US" sz="2400" b="1" dirty="0">
                <a:latin typeface="微軟正黑體" panose="020B0604030504040204" pitchFamily="34" charset="-120"/>
                <a:ea typeface="微軟正黑體" panose="020B0604030504040204" pitchFamily="34" charset="-120"/>
              </a:rPr>
              <a:t>福利</a:t>
            </a:r>
            <a:r>
              <a:rPr lang="en-US" altLang="zh-TW" sz="2400" b="1" dirty="0">
                <a:latin typeface="微軟正黑體" panose="020B0604030504040204" pitchFamily="34" charset="-120"/>
                <a:ea typeface="微軟正黑體" panose="020B0604030504040204" pitchFamily="34" charset="-120"/>
              </a:rPr>
              <a:t>&amp;</a:t>
            </a:r>
            <a:r>
              <a:rPr lang="zh-TW" altLang="en-US" sz="2400" b="1" dirty="0">
                <a:latin typeface="微軟正黑體" panose="020B0604030504040204" pitchFamily="34" charset="-120"/>
                <a:ea typeface="微軟正黑體" panose="020B0604030504040204" pitchFamily="34" charset="-120"/>
              </a:rPr>
              <a:t>制度</a:t>
            </a:r>
          </a:p>
        </p:txBody>
      </p:sp>
      <p:sp>
        <p:nvSpPr>
          <p:cNvPr id="15" name="文字方塊 14">
            <a:extLst>
              <a:ext uri="{FF2B5EF4-FFF2-40B4-BE49-F238E27FC236}">
                <a16:creationId xmlns:a16="http://schemas.microsoft.com/office/drawing/2014/main" id="{120FA181-4200-5C6D-4426-DEE4C74879C1}"/>
              </a:ext>
            </a:extLst>
          </p:cNvPr>
          <p:cNvSpPr txBox="1"/>
          <p:nvPr/>
        </p:nvSpPr>
        <p:spPr>
          <a:xfrm>
            <a:off x="3508203" y="4339696"/>
            <a:ext cx="9423790" cy="2068708"/>
          </a:xfrm>
          <a:prstGeom prst="rect">
            <a:avLst/>
          </a:prstGeom>
          <a:noFill/>
        </p:spPr>
        <p:txBody>
          <a:bodyPr wrap="square" rtlCol="0">
            <a:spAutoFit/>
          </a:bodyPr>
          <a:lstStyle/>
          <a:p>
            <a:pPr marL="285750" indent="-285750">
              <a:lnSpc>
                <a:spcPts val="2600"/>
              </a:lnSpc>
              <a:buFont typeface="Arial" panose="020B0604020202020204" pitchFamily="34" charset="0"/>
              <a:buChar char="•"/>
            </a:pPr>
            <a:r>
              <a:rPr lang="zh-TW" altLang="en-US" sz="1800" b="1" dirty="0">
                <a:solidFill>
                  <a:srgbClr val="000000"/>
                </a:solidFill>
                <a:effectLst/>
                <a:latin typeface="Calibri" panose="020F0502020204030204" pitchFamily="34" charset="0"/>
                <a:ea typeface="微軟正黑體" panose="020B0604030504040204" pitchFamily="34" charset="-120"/>
              </a:rPr>
              <a:t>符合勞基法</a:t>
            </a:r>
            <a:r>
              <a:rPr lang="zh-TW" altLang="en-US" b="1" dirty="0">
                <a:solidFill>
                  <a:srgbClr val="000000"/>
                </a:solidFill>
                <a:latin typeface="Calibri" panose="020F0502020204030204" pitchFamily="34" charset="0"/>
                <a:ea typeface="微軟正黑體" panose="020B0604030504040204" pitchFamily="34" charset="-120"/>
              </a:rPr>
              <a:t>基本工資： 每小時基本工資為</a:t>
            </a:r>
            <a:r>
              <a:rPr lang="en-US" altLang="zh-TW" b="1" dirty="0">
                <a:solidFill>
                  <a:srgbClr val="000000"/>
                </a:solidFill>
                <a:latin typeface="Calibri" panose="020F0502020204030204" pitchFamily="34" charset="0"/>
                <a:ea typeface="微軟正黑體" panose="020B0604030504040204" pitchFamily="34" charset="-120"/>
              </a:rPr>
              <a:t>183</a:t>
            </a:r>
            <a:r>
              <a:rPr lang="zh-TW" altLang="en-US" b="1" dirty="0">
                <a:solidFill>
                  <a:srgbClr val="000000"/>
                </a:solidFill>
                <a:latin typeface="Calibri" panose="020F0502020204030204" pitchFamily="34" charset="0"/>
                <a:ea typeface="微軟正黑體" panose="020B0604030504040204" pitchFamily="34" charset="-120"/>
              </a:rPr>
              <a:t>元時薪</a:t>
            </a:r>
            <a:r>
              <a:rPr lang="zh-TW" altLang="en-US" sz="1800" b="1" dirty="0">
                <a:solidFill>
                  <a:srgbClr val="000000"/>
                </a:solidFill>
                <a:effectLst/>
                <a:latin typeface="Calibri" panose="020F0502020204030204" pitchFamily="34" charset="0"/>
                <a:ea typeface="微軟正黑體" panose="020B0604030504040204" pitchFamily="34" charset="-120"/>
              </a:rPr>
              <a:t>。</a:t>
            </a:r>
            <a:endParaRPr lang="en-US" altLang="zh-TW" sz="1800" b="1" dirty="0">
              <a:solidFill>
                <a:srgbClr val="000000"/>
              </a:solidFill>
              <a:effectLst/>
              <a:latin typeface="Calibri" panose="020F0502020204030204" pitchFamily="34" charset="0"/>
              <a:ea typeface="微軟正黑體" panose="020B0604030504040204" pitchFamily="34" charset="-120"/>
            </a:endParaRPr>
          </a:p>
          <a:p>
            <a:pPr marL="285750" indent="-285750">
              <a:lnSpc>
                <a:spcPts val="2600"/>
              </a:lnSpc>
              <a:buFont typeface="Arial" panose="020B0604020202020204" pitchFamily="34" charset="0"/>
              <a:buChar char="•"/>
            </a:pPr>
            <a:r>
              <a:rPr lang="zh-TW" altLang="en-US" sz="1800" b="1" dirty="0">
                <a:solidFill>
                  <a:srgbClr val="000000"/>
                </a:solidFill>
                <a:effectLst/>
                <a:latin typeface="Calibri" panose="020F0502020204030204" pitchFamily="34" charset="0"/>
                <a:ea typeface="微軟正黑體" panose="020B0604030504040204" pitchFamily="34" charset="-120"/>
              </a:rPr>
              <a:t>每月會另提供餐費補助（餐卡儲值限新光三越百貨使用）。</a:t>
            </a:r>
            <a:endParaRPr lang="en-US" altLang="zh-TW" sz="1800" b="1" dirty="0">
              <a:solidFill>
                <a:srgbClr val="000000"/>
              </a:solidFill>
              <a:effectLst/>
              <a:latin typeface="Calibri" panose="020F0502020204030204" pitchFamily="34" charset="0"/>
              <a:ea typeface="微軟正黑體" panose="020B0604030504040204" pitchFamily="34" charset="-120"/>
            </a:endParaRPr>
          </a:p>
          <a:p>
            <a:pPr marL="285750" indent="-285750">
              <a:lnSpc>
                <a:spcPts val="2600"/>
              </a:lnSpc>
              <a:buFont typeface="Arial" panose="020B0604020202020204" pitchFamily="34" charset="0"/>
              <a:buChar char="•"/>
            </a:pPr>
            <a:r>
              <a:rPr lang="zh-TW" altLang="en-US" b="1" dirty="0">
                <a:solidFill>
                  <a:srgbClr val="000000"/>
                </a:solidFill>
                <a:latin typeface="Calibri" panose="020F0502020204030204" pitchFamily="34" charset="0"/>
                <a:ea typeface="微軟正黑體" panose="020B0604030504040204" pitchFamily="34" charset="-120"/>
              </a:rPr>
              <a:t>相關新進人員訓練、在職訓練</a:t>
            </a:r>
            <a:r>
              <a:rPr lang="zh-TW" altLang="en-US" sz="1800" b="1" dirty="0">
                <a:solidFill>
                  <a:srgbClr val="000000"/>
                </a:solidFill>
                <a:effectLst/>
                <a:latin typeface="Calibri" panose="020F0502020204030204" pitchFamily="34" charset="0"/>
                <a:ea typeface="微軟正黑體" panose="020B0604030504040204" pitchFamily="34" charset="-120"/>
              </a:rPr>
              <a:t>。</a:t>
            </a:r>
            <a:r>
              <a:rPr lang="zh-TW" altLang="en-US" b="1" dirty="0">
                <a:solidFill>
                  <a:srgbClr val="000000"/>
                </a:solidFill>
                <a:latin typeface="Calibri" panose="020F0502020204030204" pitchFamily="34" charset="0"/>
                <a:ea typeface="微軟正黑體" panose="020B0604030504040204" pitchFamily="34" charset="-120"/>
              </a:rPr>
              <a:t>各</a:t>
            </a:r>
            <a:r>
              <a:rPr lang="zh-TW" altLang="en-US" sz="1800" b="1" dirty="0">
                <a:solidFill>
                  <a:srgbClr val="000000"/>
                </a:solidFill>
                <a:effectLst/>
                <a:latin typeface="Calibri" panose="020F0502020204030204" pitchFamily="34" charset="0"/>
                <a:ea typeface="微軟正黑體" panose="020B0604030504040204" pitchFamily="34" charset="-120"/>
              </a:rPr>
              <a:t>工作</a:t>
            </a:r>
            <a:r>
              <a:rPr lang="zh-TW" altLang="en-US" b="1" dirty="0">
                <a:solidFill>
                  <a:srgbClr val="000000"/>
                </a:solidFill>
                <a:latin typeface="Calibri" panose="020F0502020204030204" pitchFamily="34" charset="0"/>
                <a:ea typeface="微軟正黑體" panose="020B0604030504040204" pitchFamily="34" charset="-120"/>
              </a:rPr>
              <a:t>岡位皆有資深同人擔任輔導員；</a:t>
            </a:r>
            <a:endParaRPr lang="en-US" altLang="zh-TW" b="1" dirty="0">
              <a:solidFill>
                <a:srgbClr val="000000"/>
              </a:solidFill>
              <a:latin typeface="Calibri" panose="020F0502020204030204" pitchFamily="34" charset="0"/>
              <a:ea typeface="微軟正黑體" panose="020B0604030504040204" pitchFamily="34" charset="-120"/>
            </a:endParaRPr>
          </a:p>
          <a:p>
            <a:pPr>
              <a:lnSpc>
                <a:spcPts val="2600"/>
              </a:lnSpc>
            </a:pPr>
            <a:r>
              <a:rPr lang="zh-TW" altLang="en-US" b="1" dirty="0">
                <a:solidFill>
                  <a:srgbClr val="000000"/>
                </a:solidFill>
                <a:latin typeface="Calibri" panose="020F0502020204030204" pitchFamily="34" charset="0"/>
                <a:ea typeface="微軟正黑體" panose="020B0604030504040204" pitchFamily="34" charset="-120"/>
              </a:rPr>
              <a:t>     進行相關工作指導。</a:t>
            </a:r>
            <a:endParaRPr lang="en-US" altLang="zh-TW" b="1" dirty="0">
              <a:solidFill>
                <a:srgbClr val="000000"/>
              </a:solidFill>
              <a:latin typeface="Calibri" panose="020F0502020204030204" pitchFamily="34" charset="0"/>
              <a:ea typeface="微軟正黑體" panose="020B0604030504040204" pitchFamily="34" charset="-120"/>
            </a:endParaRPr>
          </a:p>
          <a:p>
            <a:pPr marL="285750" indent="-285750">
              <a:lnSpc>
                <a:spcPts val="2600"/>
              </a:lnSpc>
              <a:buFont typeface="Arial" panose="020B0604020202020204" pitchFamily="34" charset="0"/>
              <a:buChar char="•"/>
            </a:pPr>
            <a:r>
              <a:rPr lang="zh-TW" altLang="en-US" sz="1800" b="1" dirty="0">
                <a:solidFill>
                  <a:srgbClr val="000000"/>
                </a:solidFill>
                <a:effectLst/>
                <a:latin typeface="Calibri" panose="020F0502020204030204" pitchFamily="34" charset="0"/>
                <a:ea typeface="微軟正黑體" panose="020B0604030504040204" pitchFamily="34" charset="-120"/>
              </a:rPr>
              <a:t>實習期間表現良好，實習結束後；經用人單位主管申請並通過審核</a:t>
            </a:r>
            <a:endParaRPr lang="en-US" altLang="zh-TW" sz="1800" b="1" dirty="0">
              <a:solidFill>
                <a:srgbClr val="000000"/>
              </a:solidFill>
              <a:effectLst/>
              <a:latin typeface="Calibri" panose="020F0502020204030204" pitchFamily="34" charset="0"/>
              <a:ea typeface="微軟正黑體" panose="020B0604030504040204" pitchFamily="34" charset="-120"/>
            </a:endParaRPr>
          </a:p>
          <a:p>
            <a:pPr>
              <a:lnSpc>
                <a:spcPts val="2600"/>
              </a:lnSpc>
            </a:pPr>
            <a:r>
              <a:rPr lang="zh-TW" altLang="en-US" sz="1800" b="1" dirty="0">
                <a:solidFill>
                  <a:srgbClr val="000000"/>
                </a:solidFill>
                <a:effectLst/>
                <a:latin typeface="Calibri" panose="020F0502020204030204" pitchFamily="34" charset="0"/>
                <a:ea typeface="微軟正黑體" panose="020B0604030504040204" pitchFamily="34" charset="-120"/>
              </a:rPr>
              <a:t>     即可成為正式員工</a:t>
            </a:r>
            <a:r>
              <a:rPr lang="zh-TW" altLang="en-US" b="1" dirty="0">
                <a:solidFill>
                  <a:srgbClr val="000000"/>
                </a:solidFill>
                <a:latin typeface="Calibri" panose="020F0502020204030204" pitchFamily="34" charset="0"/>
                <a:ea typeface="微軟正黑體" panose="020B0604030504040204" pitchFamily="34" charset="-120"/>
              </a:rPr>
              <a:t>。</a:t>
            </a:r>
            <a:endParaRPr lang="en-US" altLang="zh-TW" sz="1800" b="1" dirty="0">
              <a:solidFill>
                <a:srgbClr val="000000"/>
              </a:solidFill>
              <a:effectLst/>
              <a:latin typeface="Calibri" panose="020F0502020204030204" pitchFamily="34" charset="0"/>
              <a:ea typeface="微軟正黑體" panose="020B0604030504040204" pitchFamily="34" charset="-120"/>
            </a:endParaRPr>
          </a:p>
        </p:txBody>
      </p:sp>
      <p:sp>
        <p:nvSpPr>
          <p:cNvPr id="16" name="矩形: 圓角 15">
            <a:extLst>
              <a:ext uri="{FF2B5EF4-FFF2-40B4-BE49-F238E27FC236}">
                <a16:creationId xmlns:a16="http://schemas.microsoft.com/office/drawing/2014/main" id="{4102947B-6EDD-4A40-9B6C-C3E33D3303D5}"/>
              </a:ext>
            </a:extLst>
          </p:cNvPr>
          <p:cNvSpPr/>
          <p:nvPr/>
        </p:nvSpPr>
        <p:spPr>
          <a:xfrm>
            <a:off x="1377600" y="2677668"/>
            <a:ext cx="2036707" cy="519780"/>
          </a:xfrm>
          <a:prstGeom prst="roundRect">
            <a:avLst/>
          </a:prstGeom>
          <a:noFill/>
          <a:ln w="19050">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7" name="文字方塊 16">
            <a:extLst>
              <a:ext uri="{FF2B5EF4-FFF2-40B4-BE49-F238E27FC236}">
                <a16:creationId xmlns:a16="http://schemas.microsoft.com/office/drawing/2014/main" id="{3D1B2C2B-65A5-451E-8C8E-FCE2DFE04CD2}"/>
              </a:ext>
            </a:extLst>
          </p:cNvPr>
          <p:cNvSpPr txBox="1"/>
          <p:nvPr/>
        </p:nvSpPr>
        <p:spPr>
          <a:xfrm>
            <a:off x="1642515" y="2746899"/>
            <a:ext cx="2413000" cy="461665"/>
          </a:xfrm>
          <a:prstGeom prst="rect">
            <a:avLst/>
          </a:prstGeom>
          <a:noFill/>
        </p:spPr>
        <p:txBody>
          <a:bodyPr wrap="square" rtlCol="0">
            <a:spAutoFit/>
          </a:bodyPr>
          <a:lstStyle/>
          <a:p>
            <a:r>
              <a:rPr lang="zh-TW" altLang="zh-TW" sz="2400" b="1" dirty="0">
                <a:latin typeface="微軟正黑體" panose="020B0604030504040204" pitchFamily="34" charset="-120"/>
                <a:ea typeface="微軟正黑體" panose="020B0604030504040204" pitchFamily="34" charset="-120"/>
              </a:rPr>
              <a:t>實習內容</a:t>
            </a:r>
            <a:endParaRPr lang="zh-TW" altLang="en-US" sz="2400" b="1" dirty="0">
              <a:latin typeface="微軟正黑體" panose="020B0604030504040204" pitchFamily="34" charset="-120"/>
              <a:ea typeface="微軟正黑體" panose="020B0604030504040204" pitchFamily="34" charset="-120"/>
            </a:endParaRPr>
          </a:p>
        </p:txBody>
      </p:sp>
      <p:sp>
        <p:nvSpPr>
          <p:cNvPr id="18" name="文字方塊 17">
            <a:extLst>
              <a:ext uri="{FF2B5EF4-FFF2-40B4-BE49-F238E27FC236}">
                <a16:creationId xmlns:a16="http://schemas.microsoft.com/office/drawing/2014/main" id="{11CB1385-AECE-4BD4-A35E-C2BA71C0F856}"/>
              </a:ext>
            </a:extLst>
          </p:cNvPr>
          <p:cNvSpPr txBox="1"/>
          <p:nvPr/>
        </p:nvSpPr>
        <p:spPr>
          <a:xfrm>
            <a:off x="3671394" y="2568658"/>
            <a:ext cx="9423790" cy="735009"/>
          </a:xfrm>
          <a:prstGeom prst="rect">
            <a:avLst/>
          </a:prstGeom>
          <a:noFill/>
        </p:spPr>
        <p:txBody>
          <a:bodyPr wrap="square" rtlCol="0">
            <a:spAutoFit/>
          </a:bodyPr>
          <a:lstStyle/>
          <a:p>
            <a:pPr>
              <a:lnSpc>
                <a:spcPts val="2600"/>
              </a:lnSpc>
            </a:pPr>
            <a:r>
              <a:rPr lang="en-US" altLang="zh-TW" b="1" dirty="0">
                <a:solidFill>
                  <a:srgbClr val="000000"/>
                </a:solidFill>
                <a:latin typeface="Calibri" panose="020F0502020204030204" pitchFamily="34" charset="0"/>
                <a:ea typeface="微軟正黑體" panose="020B0604030504040204" pitchFamily="34" charset="-120"/>
              </a:rPr>
              <a:t>1.</a:t>
            </a:r>
            <a:r>
              <a:rPr lang="zh-TW" altLang="zh-TW" b="1" dirty="0">
                <a:solidFill>
                  <a:srgbClr val="000000"/>
                </a:solidFill>
                <a:latin typeface="Calibri" panose="020F0502020204030204" pitchFamily="34" charset="0"/>
                <a:ea typeface="微軟正黑體" panose="020B0604030504040204" pitchFamily="34" charset="-120"/>
              </a:rPr>
              <a:t>協助排除使用者操作問題與諮詢</a:t>
            </a:r>
          </a:p>
          <a:p>
            <a:pPr>
              <a:lnSpc>
                <a:spcPts val="2600"/>
              </a:lnSpc>
            </a:pPr>
            <a:r>
              <a:rPr lang="en-US" altLang="zh-TW" b="1" dirty="0">
                <a:solidFill>
                  <a:srgbClr val="000000"/>
                </a:solidFill>
                <a:latin typeface="Calibri" panose="020F0502020204030204" pitchFamily="34" charset="0"/>
                <a:ea typeface="微軟正黑體" panose="020B0604030504040204" pitchFamily="34" charset="-120"/>
              </a:rPr>
              <a:t>2.</a:t>
            </a:r>
            <a:r>
              <a:rPr lang="zh-TW" altLang="zh-TW" b="1" dirty="0">
                <a:solidFill>
                  <a:srgbClr val="000000"/>
                </a:solidFill>
                <a:latin typeface="Calibri" panose="020F0502020204030204" pitchFamily="34" charset="0"/>
                <a:ea typeface="微軟正黑體" panose="020B0604030504040204" pitchFamily="34" charset="-120"/>
              </a:rPr>
              <a:t>用戶端電腦安裝更新、汰舊換新、故障排除、軟體安裝、設定</a:t>
            </a:r>
          </a:p>
        </p:txBody>
      </p:sp>
      <p:sp>
        <p:nvSpPr>
          <p:cNvPr id="19" name="文字方塊 18">
            <a:extLst>
              <a:ext uri="{FF2B5EF4-FFF2-40B4-BE49-F238E27FC236}">
                <a16:creationId xmlns:a16="http://schemas.microsoft.com/office/drawing/2014/main" id="{7C82F7AA-1718-4B4E-A60C-330A9B58C8A1}"/>
              </a:ext>
            </a:extLst>
          </p:cNvPr>
          <p:cNvSpPr txBox="1"/>
          <p:nvPr/>
        </p:nvSpPr>
        <p:spPr>
          <a:xfrm>
            <a:off x="1642515" y="3650973"/>
            <a:ext cx="2413000" cy="461665"/>
          </a:xfrm>
          <a:prstGeom prst="rect">
            <a:avLst/>
          </a:prstGeom>
          <a:noFill/>
        </p:spPr>
        <p:txBody>
          <a:bodyPr wrap="square" rtlCol="0">
            <a:spAutoFit/>
          </a:bodyPr>
          <a:lstStyle/>
          <a:p>
            <a:r>
              <a:rPr lang="zh-TW" altLang="en-US" sz="2400" b="1" dirty="0">
                <a:latin typeface="微軟正黑體" panose="020B0604030504040204" pitchFamily="34" charset="-120"/>
                <a:ea typeface="微軟正黑體" panose="020B0604030504040204" pitchFamily="34" charset="-120"/>
              </a:rPr>
              <a:t>需求條件</a:t>
            </a:r>
          </a:p>
        </p:txBody>
      </p:sp>
      <p:sp>
        <p:nvSpPr>
          <p:cNvPr id="20" name="矩形: 圓角 19">
            <a:extLst>
              <a:ext uri="{FF2B5EF4-FFF2-40B4-BE49-F238E27FC236}">
                <a16:creationId xmlns:a16="http://schemas.microsoft.com/office/drawing/2014/main" id="{050A3114-264F-4A6B-B7EB-06DFE64A0DC2}"/>
              </a:ext>
            </a:extLst>
          </p:cNvPr>
          <p:cNvSpPr/>
          <p:nvPr/>
        </p:nvSpPr>
        <p:spPr>
          <a:xfrm>
            <a:off x="1377600" y="3579802"/>
            <a:ext cx="2036707" cy="519780"/>
          </a:xfrm>
          <a:prstGeom prst="roundRect">
            <a:avLst/>
          </a:prstGeom>
          <a:noFill/>
          <a:ln w="19050">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1" name="文字方塊 20">
            <a:extLst>
              <a:ext uri="{FF2B5EF4-FFF2-40B4-BE49-F238E27FC236}">
                <a16:creationId xmlns:a16="http://schemas.microsoft.com/office/drawing/2014/main" id="{D317CB42-697A-4BBC-8D8E-CA1F196DC150}"/>
              </a:ext>
            </a:extLst>
          </p:cNvPr>
          <p:cNvSpPr txBox="1"/>
          <p:nvPr/>
        </p:nvSpPr>
        <p:spPr>
          <a:xfrm>
            <a:off x="3671394" y="3447870"/>
            <a:ext cx="9423790" cy="735009"/>
          </a:xfrm>
          <a:prstGeom prst="rect">
            <a:avLst/>
          </a:prstGeom>
          <a:noFill/>
        </p:spPr>
        <p:txBody>
          <a:bodyPr wrap="square" rtlCol="0">
            <a:spAutoFit/>
          </a:bodyPr>
          <a:lstStyle/>
          <a:p>
            <a:pPr>
              <a:lnSpc>
                <a:spcPts val="2600"/>
              </a:lnSpc>
            </a:pPr>
            <a:r>
              <a:rPr lang="en-US" altLang="zh-TW" b="1" dirty="0">
                <a:solidFill>
                  <a:srgbClr val="000000"/>
                </a:solidFill>
                <a:latin typeface="Calibri" panose="020F0502020204030204" pitchFamily="34" charset="0"/>
                <a:ea typeface="微軟正黑體" panose="020B0604030504040204" pitchFamily="34" charset="-120"/>
              </a:rPr>
              <a:t>1.</a:t>
            </a:r>
            <a:r>
              <a:rPr lang="zh-TW" altLang="zh-TW" b="1" dirty="0">
                <a:solidFill>
                  <a:srgbClr val="000000"/>
                </a:solidFill>
                <a:latin typeface="Calibri" panose="020F0502020204030204" pitchFamily="34" charset="0"/>
                <a:ea typeface="微軟正黑體" panose="020B0604030504040204" pitchFamily="34" charset="-120"/>
              </a:rPr>
              <a:t>具備電腦設備安裝、設定實務經驗</a:t>
            </a:r>
          </a:p>
          <a:p>
            <a:pPr>
              <a:lnSpc>
                <a:spcPts val="2600"/>
              </a:lnSpc>
            </a:pPr>
            <a:r>
              <a:rPr lang="en-US" altLang="zh-TW" b="1" dirty="0">
                <a:solidFill>
                  <a:srgbClr val="000000"/>
                </a:solidFill>
                <a:latin typeface="Calibri" panose="020F0502020204030204" pitchFamily="34" charset="0"/>
                <a:ea typeface="微軟正黑體" panose="020B0604030504040204" pitchFamily="34" charset="-120"/>
              </a:rPr>
              <a:t>2.Windows</a:t>
            </a:r>
            <a:r>
              <a:rPr lang="zh-TW" altLang="zh-TW" b="1" dirty="0">
                <a:solidFill>
                  <a:srgbClr val="000000"/>
                </a:solidFill>
                <a:latin typeface="Calibri" panose="020F0502020204030204" pitchFamily="34" charset="0"/>
                <a:ea typeface="微軟正黑體" panose="020B0604030504040204" pitchFamily="34" charset="-120"/>
              </a:rPr>
              <a:t>作業系統基本操作與</a:t>
            </a:r>
            <a:r>
              <a:rPr lang="en-US" altLang="zh-TW" b="1" dirty="0">
                <a:solidFill>
                  <a:srgbClr val="000000"/>
                </a:solidFill>
                <a:latin typeface="Calibri" panose="020F0502020204030204" pitchFamily="34" charset="0"/>
                <a:ea typeface="微軟正黑體" panose="020B0604030504040204" pitchFamily="34" charset="-120"/>
              </a:rPr>
              <a:t>office</a:t>
            </a:r>
            <a:r>
              <a:rPr lang="zh-TW" altLang="zh-TW" b="1" dirty="0">
                <a:solidFill>
                  <a:srgbClr val="000000"/>
                </a:solidFill>
                <a:latin typeface="Calibri" panose="020F0502020204030204" pitchFamily="34" charset="0"/>
                <a:ea typeface="微軟正黑體" panose="020B0604030504040204" pitchFamily="34" charset="-120"/>
              </a:rPr>
              <a:t>軟體應用</a:t>
            </a:r>
          </a:p>
        </p:txBody>
      </p:sp>
    </p:spTree>
    <p:extLst>
      <p:ext uri="{BB962C8B-B14F-4D97-AF65-F5344CB8AC3E}">
        <p14:creationId xmlns:p14="http://schemas.microsoft.com/office/powerpoint/2010/main" val="588359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ppt_x"/>
                                          </p:val>
                                        </p:tav>
                                        <p:tav tm="100000">
                                          <p:val>
                                            <p:strVal val="#ppt_x"/>
                                          </p:val>
                                        </p:tav>
                                      </p:tavLst>
                                    </p:anim>
                                    <p:anim calcmode="lin" valueType="num">
                                      <p:cBhvr additive="base">
                                        <p:cTn id="36" dur="500" fill="hold"/>
                                        <p:tgtEl>
                                          <p:spTgt spid="1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additive="base">
                                        <p:cTn id="39" dur="500" fill="hold"/>
                                        <p:tgtEl>
                                          <p:spTgt spid="14"/>
                                        </p:tgtEl>
                                        <p:attrNameLst>
                                          <p:attrName>ppt_x</p:attrName>
                                        </p:attrNameLst>
                                      </p:cBhvr>
                                      <p:tavLst>
                                        <p:tav tm="0">
                                          <p:val>
                                            <p:strVal val="#ppt_x"/>
                                          </p:val>
                                        </p:tav>
                                        <p:tav tm="100000">
                                          <p:val>
                                            <p:strVal val="#ppt_x"/>
                                          </p:val>
                                        </p:tav>
                                      </p:tavLst>
                                    </p:anim>
                                    <p:anim calcmode="lin" valueType="num">
                                      <p:cBhvr additive="base">
                                        <p:cTn id="40" dur="500" fill="hold"/>
                                        <p:tgtEl>
                                          <p:spTgt spid="1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additive="base">
                                        <p:cTn id="43" dur="500" fill="hold"/>
                                        <p:tgtEl>
                                          <p:spTgt spid="15"/>
                                        </p:tgtEl>
                                        <p:attrNameLst>
                                          <p:attrName>ppt_x</p:attrName>
                                        </p:attrNameLst>
                                      </p:cBhvr>
                                      <p:tavLst>
                                        <p:tav tm="0">
                                          <p:val>
                                            <p:strVal val="#ppt_x"/>
                                          </p:val>
                                        </p:tav>
                                        <p:tav tm="100000">
                                          <p:val>
                                            <p:strVal val="#ppt_x"/>
                                          </p:val>
                                        </p:tav>
                                      </p:tavLst>
                                    </p:anim>
                                    <p:anim calcmode="lin" valueType="num">
                                      <p:cBhvr additive="base">
                                        <p:cTn id="44" dur="500" fill="hold"/>
                                        <p:tgtEl>
                                          <p:spTgt spid="1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6"/>
                                        </p:tgtEl>
                                        <p:attrNameLst>
                                          <p:attrName>style.visibility</p:attrName>
                                        </p:attrNameLst>
                                      </p:cBhvr>
                                      <p:to>
                                        <p:strVal val="visible"/>
                                      </p:to>
                                    </p:set>
                                    <p:anim calcmode="lin" valueType="num">
                                      <p:cBhvr additive="base">
                                        <p:cTn id="47" dur="500" fill="hold"/>
                                        <p:tgtEl>
                                          <p:spTgt spid="16"/>
                                        </p:tgtEl>
                                        <p:attrNameLst>
                                          <p:attrName>ppt_x</p:attrName>
                                        </p:attrNameLst>
                                      </p:cBhvr>
                                      <p:tavLst>
                                        <p:tav tm="0">
                                          <p:val>
                                            <p:strVal val="#ppt_x"/>
                                          </p:val>
                                        </p:tav>
                                        <p:tav tm="100000">
                                          <p:val>
                                            <p:strVal val="#ppt_x"/>
                                          </p:val>
                                        </p:tav>
                                      </p:tavLst>
                                    </p:anim>
                                    <p:anim calcmode="lin" valueType="num">
                                      <p:cBhvr additive="base">
                                        <p:cTn id="48" dur="500" fill="hold"/>
                                        <p:tgtEl>
                                          <p:spTgt spid="1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7"/>
                                        </p:tgtEl>
                                        <p:attrNameLst>
                                          <p:attrName>style.visibility</p:attrName>
                                        </p:attrNameLst>
                                      </p:cBhvr>
                                      <p:to>
                                        <p:strVal val="visible"/>
                                      </p:to>
                                    </p:set>
                                    <p:anim calcmode="lin" valueType="num">
                                      <p:cBhvr additive="base">
                                        <p:cTn id="51" dur="500" fill="hold"/>
                                        <p:tgtEl>
                                          <p:spTgt spid="17"/>
                                        </p:tgtEl>
                                        <p:attrNameLst>
                                          <p:attrName>ppt_x</p:attrName>
                                        </p:attrNameLst>
                                      </p:cBhvr>
                                      <p:tavLst>
                                        <p:tav tm="0">
                                          <p:val>
                                            <p:strVal val="#ppt_x"/>
                                          </p:val>
                                        </p:tav>
                                        <p:tav tm="100000">
                                          <p:val>
                                            <p:strVal val="#ppt_x"/>
                                          </p:val>
                                        </p:tav>
                                      </p:tavLst>
                                    </p:anim>
                                    <p:anim calcmode="lin" valueType="num">
                                      <p:cBhvr additive="base">
                                        <p:cTn id="52" dur="500" fill="hold"/>
                                        <p:tgtEl>
                                          <p:spTgt spid="1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8"/>
                                        </p:tgtEl>
                                        <p:attrNameLst>
                                          <p:attrName>style.visibility</p:attrName>
                                        </p:attrNameLst>
                                      </p:cBhvr>
                                      <p:to>
                                        <p:strVal val="visible"/>
                                      </p:to>
                                    </p:set>
                                    <p:anim calcmode="lin" valueType="num">
                                      <p:cBhvr additive="base">
                                        <p:cTn id="55" dur="500" fill="hold"/>
                                        <p:tgtEl>
                                          <p:spTgt spid="18"/>
                                        </p:tgtEl>
                                        <p:attrNameLst>
                                          <p:attrName>ppt_x</p:attrName>
                                        </p:attrNameLst>
                                      </p:cBhvr>
                                      <p:tavLst>
                                        <p:tav tm="0">
                                          <p:val>
                                            <p:strVal val="#ppt_x"/>
                                          </p:val>
                                        </p:tav>
                                        <p:tav tm="100000">
                                          <p:val>
                                            <p:strVal val="#ppt_x"/>
                                          </p:val>
                                        </p:tav>
                                      </p:tavLst>
                                    </p:anim>
                                    <p:anim calcmode="lin" valueType="num">
                                      <p:cBhvr additive="base">
                                        <p:cTn id="56" dur="500" fill="hold"/>
                                        <p:tgtEl>
                                          <p:spTgt spid="1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9"/>
                                        </p:tgtEl>
                                        <p:attrNameLst>
                                          <p:attrName>style.visibility</p:attrName>
                                        </p:attrNameLst>
                                      </p:cBhvr>
                                      <p:to>
                                        <p:strVal val="visible"/>
                                      </p:to>
                                    </p:set>
                                    <p:anim calcmode="lin" valueType="num">
                                      <p:cBhvr additive="base">
                                        <p:cTn id="59" dur="500" fill="hold"/>
                                        <p:tgtEl>
                                          <p:spTgt spid="19"/>
                                        </p:tgtEl>
                                        <p:attrNameLst>
                                          <p:attrName>ppt_x</p:attrName>
                                        </p:attrNameLst>
                                      </p:cBhvr>
                                      <p:tavLst>
                                        <p:tav tm="0">
                                          <p:val>
                                            <p:strVal val="#ppt_x"/>
                                          </p:val>
                                        </p:tav>
                                        <p:tav tm="100000">
                                          <p:val>
                                            <p:strVal val="#ppt_x"/>
                                          </p:val>
                                        </p:tav>
                                      </p:tavLst>
                                    </p:anim>
                                    <p:anim calcmode="lin" valueType="num">
                                      <p:cBhvr additive="base">
                                        <p:cTn id="60" dur="500" fill="hold"/>
                                        <p:tgtEl>
                                          <p:spTgt spid="19"/>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0"/>
                                        </p:tgtEl>
                                        <p:attrNameLst>
                                          <p:attrName>style.visibility</p:attrName>
                                        </p:attrNameLst>
                                      </p:cBhvr>
                                      <p:to>
                                        <p:strVal val="visible"/>
                                      </p:to>
                                    </p:set>
                                    <p:anim calcmode="lin" valueType="num">
                                      <p:cBhvr additive="base">
                                        <p:cTn id="63" dur="500" fill="hold"/>
                                        <p:tgtEl>
                                          <p:spTgt spid="20"/>
                                        </p:tgtEl>
                                        <p:attrNameLst>
                                          <p:attrName>ppt_x</p:attrName>
                                        </p:attrNameLst>
                                      </p:cBhvr>
                                      <p:tavLst>
                                        <p:tav tm="0">
                                          <p:val>
                                            <p:strVal val="#ppt_x"/>
                                          </p:val>
                                        </p:tav>
                                        <p:tav tm="100000">
                                          <p:val>
                                            <p:strVal val="#ppt_x"/>
                                          </p:val>
                                        </p:tav>
                                      </p:tavLst>
                                    </p:anim>
                                    <p:anim calcmode="lin" valueType="num">
                                      <p:cBhvr additive="base">
                                        <p:cTn id="64" dur="500" fill="hold"/>
                                        <p:tgtEl>
                                          <p:spTgt spid="2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1"/>
                                        </p:tgtEl>
                                        <p:attrNameLst>
                                          <p:attrName>style.visibility</p:attrName>
                                        </p:attrNameLst>
                                      </p:cBhvr>
                                      <p:to>
                                        <p:strVal val="visible"/>
                                      </p:to>
                                    </p:set>
                                    <p:anim calcmode="lin" valueType="num">
                                      <p:cBhvr additive="base">
                                        <p:cTn id="67" dur="500" fill="hold"/>
                                        <p:tgtEl>
                                          <p:spTgt spid="21"/>
                                        </p:tgtEl>
                                        <p:attrNameLst>
                                          <p:attrName>ppt_x</p:attrName>
                                        </p:attrNameLst>
                                      </p:cBhvr>
                                      <p:tavLst>
                                        <p:tav tm="0">
                                          <p:val>
                                            <p:strVal val="#ppt_x"/>
                                          </p:val>
                                        </p:tav>
                                        <p:tav tm="100000">
                                          <p:val>
                                            <p:strVal val="#ppt_x"/>
                                          </p:val>
                                        </p:tav>
                                      </p:tavLst>
                                    </p:anim>
                                    <p:anim calcmode="lin" valueType="num">
                                      <p:cBhvr additive="base">
                                        <p:cTn id="6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p:bldP spid="12" grpId="0"/>
      <p:bldP spid="4" grpId="0" animBg="1"/>
      <p:bldP spid="7" grpId="0"/>
      <p:bldP spid="8" grpId="0"/>
      <p:bldP spid="13" grpId="0" animBg="1"/>
      <p:bldP spid="14" grpId="0"/>
      <p:bldP spid="15" grpId="0"/>
      <p:bldP spid="16" grpId="0" animBg="1"/>
      <p:bldP spid="17" grpId="0"/>
      <p:bldP spid="18" grpId="0"/>
      <p:bldP spid="19" grpId="0"/>
      <p:bldP spid="20" grpId="0" animBg="1"/>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1"/>
          <p:cNvSpPr/>
          <p:nvPr/>
        </p:nvSpPr>
        <p:spPr>
          <a:xfrm>
            <a:off x="0" y="-2982"/>
            <a:ext cx="5446643" cy="6858000"/>
          </a:xfrm>
          <a:custGeom>
            <a:avLst/>
            <a:gdLst>
              <a:gd name="connsiteX0" fmla="*/ 0 w 4835236"/>
              <a:gd name="connsiteY0" fmla="*/ 0 h 6858000"/>
              <a:gd name="connsiteX1" fmla="*/ 4835236 w 4835236"/>
              <a:gd name="connsiteY1" fmla="*/ 0 h 6858000"/>
              <a:gd name="connsiteX2" fmla="*/ 4835236 w 4835236"/>
              <a:gd name="connsiteY2" fmla="*/ 6858000 h 6858000"/>
              <a:gd name="connsiteX3" fmla="*/ 0 w 4835236"/>
              <a:gd name="connsiteY3" fmla="*/ 6858000 h 6858000"/>
              <a:gd name="connsiteX4" fmla="*/ 0 w 4835236"/>
              <a:gd name="connsiteY4" fmla="*/ 0 h 6858000"/>
              <a:gd name="connsiteX0" fmla="*/ 0 w 4835236"/>
              <a:gd name="connsiteY0" fmla="*/ 0 h 6858000"/>
              <a:gd name="connsiteX1" fmla="*/ 4835236 w 4835236"/>
              <a:gd name="connsiteY1" fmla="*/ 6858000 h 6858000"/>
              <a:gd name="connsiteX2" fmla="*/ 0 w 4835236"/>
              <a:gd name="connsiteY2" fmla="*/ 6858000 h 6858000"/>
              <a:gd name="connsiteX3" fmla="*/ 0 w 4835236"/>
              <a:gd name="connsiteY3" fmla="*/ 0 h 6858000"/>
            </a:gdLst>
            <a:ahLst/>
            <a:cxnLst>
              <a:cxn ang="0">
                <a:pos x="connsiteX0" y="connsiteY0"/>
              </a:cxn>
              <a:cxn ang="0">
                <a:pos x="connsiteX1" y="connsiteY1"/>
              </a:cxn>
              <a:cxn ang="0">
                <a:pos x="connsiteX2" y="connsiteY2"/>
              </a:cxn>
              <a:cxn ang="0">
                <a:pos x="connsiteX3" y="connsiteY3"/>
              </a:cxn>
            </a:cxnLst>
            <a:rect l="l" t="t" r="r" b="b"/>
            <a:pathLst>
              <a:path w="4835236" h="6858000">
                <a:moveTo>
                  <a:pt x="0" y="0"/>
                </a:moveTo>
                <a:lnTo>
                  <a:pt x="4835236" y="6858000"/>
                </a:lnTo>
                <a:lnTo>
                  <a:pt x="0" y="6858000"/>
                </a:lnTo>
                <a:lnTo>
                  <a:pt x="0" y="0"/>
                </a:lnTo>
                <a:close/>
              </a:path>
            </a:pathLst>
          </a:custGeom>
          <a:solidFill>
            <a:srgbClr val="B5042B"/>
          </a:solidFill>
          <a:ln>
            <a:noFill/>
          </a:ln>
          <a:effectLst>
            <a:outerShdw blurRad="381000" dist="190500" algn="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0" y="-2982"/>
            <a:ext cx="4835236" cy="6858000"/>
          </a:xfrm>
          <a:custGeom>
            <a:avLst/>
            <a:gdLst>
              <a:gd name="connsiteX0" fmla="*/ 0 w 4835236"/>
              <a:gd name="connsiteY0" fmla="*/ 0 h 6858000"/>
              <a:gd name="connsiteX1" fmla="*/ 4835236 w 4835236"/>
              <a:gd name="connsiteY1" fmla="*/ 0 h 6858000"/>
              <a:gd name="connsiteX2" fmla="*/ 4835236 w 4835236"/>
              <a:gd name="connsiteY2" fmla="*/ 6858000 h 6858000"/>
              <a:gd name="connsiteX3" fmla="*/ 0 w 4835236"/>
              <a:gd name="connsiteY3" fmla="*/ 6858000 h 6858000"/>
              <a:gd name="connsiteX4" fmla="*/ 0 w 4835236"/>
              <a:gd name="connsiteY4" fmla="*/ 0 h 6858000"/>
              <a:gd name="connsiteX0" fmla="*/ 0 w 4835236"/>
              <a:gd name="connsiteY0" fmla="*/ 0 h 6858000"/>
              <a:gd name="connsiteX1" fmla="*/ 4835236 w 4835236"/>
              <a:gd name="connsiteY1" fmla="*/ 6858000 h 6858000"/>
              <a:gd name="connsiteX2" fmla="*/ 0 w 4835236"/>
              <a:gd name="connsiteY2" fmla="*/ 6858000 h 6858000"/>
              <a:gd name="connsiteX3" fmla="*/ 0 w 4835236"/>
              <a:gd name="connsiteY3" fmla="*/ 0 h 6858000"/>
            </a:gdLst>
            <a:ahLst/>
            <a:cxnLst>
              <a:cxn ang="0">
                <a:pos x="connsiteX0" y="connsiteY0"/>
              </a:cxn>
              <a:cxn ang="0">
                <a:pos x="connsiteX1" y="connsiteY1"/>
              </a:cxn>
              <a:cxn ang="0">
                <a:pos x="connsiteX2" y="connsiteY2"/>
              </a:cxn>
              <a:cxn ang="0">
                <a:pos x="connsiteX3" y="connsiteY3"/>
              </a:cxn>
            </a:cxnLst>
            <a:rect l="l" t="t" r="r" b="b"/>
            <a:pathLst>
              <a:path w="4835236" h="6858000">
                <a:moveTo>
                  <a:pt x="0" y="0"/>
                </a:moveTo>
                <a:lnTo>
                  <a:pt x="4835236" y="6858000"/>
                </a:lnTo>
                <a:lnTo>
                  <a:pt x="0" y="6858000"/>
                </a:lnTo>
                <a:lnTo>
                  <a:pt x="0" y="0"/>
                </a:lnTo>
                <a:close/>
              </a:path>
            </a:pathLst>
          </a:custGeom>
          <a:solidFill>
            <a:srgbClr val="DD3F5F"/>
          </a:solidFill>
          <a:ln>
            <a:noFill/>
          </a:ln>
          <a:effectLst>
            <a:outerShdw blurRad="254000" dist="1270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0"/>
          <p:cNvSpPr/>
          <p:nvPr/>
        </p:nvSpPr>
        <p:spPr>
          <a:xfrm>
            <a:off x="0" y="16868"/>
            <a:ext cx="11091341" cy="4407597"/>
          </a:xfrm>
          <a:custGeom>
            <a:avLst/>
            <a:gdLst>
              <a:gd name="connsiteX0" fmla="*/ 0 w 11091341"/>
              <a:gd name="connsiteY0" fmla="*/ 0 h 3796145"/>
              <a:gd name="connsiteX1" fmla="*/ 11091341 w 11091341"/>
              <a:gd name="connsiteY1" fmla="*/ 0 h 3796145"/>
              <a:gd name="connsiteX2" fmla="*/ 11091341 w 11091341"/>
              <a:gd name="connsiteY2" fmla="*/ 3796145 h 3796145"/>
              <a:gd name="connsiteX3" fmla="*/ 0 w 11091341"/>
              <a:gd name="connsiteY3" fmla="*/ 3796145 h 3796145"/>
              <a:gd name="connsiteX4" fmla="*/ 0 w 11091341"/>
              <a:gd name="connsiteY4" fmla="*/ 0 h 3796145"/>
              <a:gd name="connsiteX0" fmla="*/ 0 w 11091341"/>
              <a:gd name="connsiteY0" fmla="*/ 0 h 3796145"/>
              <a:gd name="connsiteX1" fmla="*/ 11091341 w 11091341"/>
              <a:gd name="connsiteY1" fmla="*/ 0 h 3796145"/>
              <a:gd name="connsiteX2" fmla="*/ 0 w 11091341"/>
              <a:gd name="connsiteY2" fmla="*/ 3796145 h 3796145"/>
              <a:gd name="connsiteX3" fmla="*/ 0 w 11091341"/>
              <a:gd name="connsiteY3" fmla="*/ 0 h 3796145"/>
            </a:gdLst>
            <a:ahLst/>
            <a:cxnLst>
              <a:cxn ang="0">
                <a:pos x="connsiteX0" y="connsiteY0"/>
              </a:cxn>
              <a:cxn ang="0">
                <a:pos x="connsiteX1" y="connsiteY1"/>
              </a:cxn>
              <a:cxn ang="0">
                <a:pos x="connsiteX2" y="connsiteY2"/>
              </a:cxn>
              <a:cxn ang="0">
                <a:pos x="connsiteX3" y="connsiteY3"/>
              </a:cxn>
            </a:cxnLst>
            <a:rect l="l" t="t" r="r" b="b"/>
            <a:pathLst>
              <a:path w="11091341" h="3796145">
                <a:moveTo>
                  <a:pt x="0" y="0"/>
                </a:moveTo>
                <a:lnTo>
                  <a:pt x="11091341" y="0"/>
                </a:lnTo>
                <a:lnTo>
                  <a:pt x="0" y="3796145"/>
                </a:lnTo>
                <a:lnTo>
                  <a:pt x="0" y="0"/>
                </a:lnTo>
                <a:close/>
              </a:path>
            </a:pathLst>
          </a:custGeom>
          <a:solidFill>
            <a:srgbClr val="B5042B"/>
          </a:solidFill>
          <a:ln>
            <a:noFill/>
          </a:ln>
          <a:effectLst>
            <a:outerShdw blurRad="3810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4898536" y="3654641"/>
            <a:ext cx="4801314" cy="1015663"/>
          </a:xfrm>
          <a:prstGeom prst="rect">
            <a:avLst/>
          </a:prstGeom>
          <a:noFill/>
        </p:spPr>
        <p:txBody>
          <a:bodyPr wrap="none" rtlCol="0">
            <a:spAutoFit/>
            <a:scene3d>
              <a:camera prst="orthographicFront"/>
              <a:lightRig rig="threePt" dir="t"/>
            </a:scene3d>
            <a:sp3d contourW="12700"/>
          </a:bodyPr>
          <a:lstStyle/>
          <a:p>
            <a:pPr lvl="0">
              <a:defRPr/>
            </a:pPr>
            <a:r>
              <a:rPr lang="zh-CN" altLang="en-US" sz="6000" b="1" dirty="0">
                <a:solidFill>
                  <a:schemeClr val="tx1">
                    <a:lumMod val="75000"/>
                    <a:lumOff val="25000"/>
                  </a:schemeClr>
                </a:solidFill>
                <a:cs typeface="+mn-ea"/>
                <a:sym typeface="+mn-lt"/>
              </a:rPr>
              <a:t>感</a:t>
            </a:r>
            <a:r>
              <a:rPr lang="zh-TW" altLang="en-US" sz="6000" b="1" dirty="0">
                <a:solidFill>
                  <a:schemeClr val="tx1">
                    <a:lumMod val="75000"/>
                    <a:lumOff val="25000"/>
                  </a:schemeClr>
                </a:solidFill>
                <a:cs typeface="+mn-ea"/>
                <a:sym typeface="+mn-lt"/>
              </a:rPr>
              <a:t>謝</a:t>
            </a:r>
            <a:r>
              <a:rPr lang="zh-CN" altLang="en-US" sz="6000" b="1" dirty="0">
                <a:solidFill>
                  <a:schemeClr val="tx1">
                    <a:lumMod val="75000"/>
                    <a:lumOff val="25000"/>
                  </a:schemeClr>
                </a:solidFill>
                <a:cs typeface="+mn-ea"/>
                <a:sym typeface="+mn-lt"/>
              </a:rPr>
              <a:t>您的</a:t>
            </a:r>
            <a:r>
              <a:rPr lang="zh-CN" altLang="en-US" sz="6000" b="1" dirty="0">
                <a:solidFill>
                  <a:srgbClr val="B5042B"/>
                </a:solidFill>
                <a:cs typeface="+mn-ea"/>
                <a:sym typeface="+mn-lt"/>
              </a:rPr>
              <a:t>聆</a:t>
            </a:r>
            <a:r>
              <a:rPr lang="zh-TW" altLang="en-US" sz="6000" b="1" dirty="0">
                <a:solidFill>
                  <a:srgbClr val="B5042B"/>
                </a:solidFill>
                <a:cs typeface="+mn-ea"/>
                <a:sym typeface="+mn-lt"/>
              </a:rPr>
              <a:t>聽</a:t>
            </a:r>
            <a:endParaRPr lang="zh-CN" altLang="en-US" sz="6000" b="1" dirty="0">
              <a:solidFill>
                <a:srgbClr val="B5042B"/>
              </a:solidFill>
              <a:cs typeface="+mn-ea"/>
              <a:sym typeface="+mn-lt"/>
            </a:endParaRPr>
          </a:p>
        </p:txBody>
      </p:sp>
      <p:sp>
        <p:nvSpPr>
          <p:cNvPr id="4" name="文本框 3"/>
          <p:cNvSpPr txBox="1"/>
          <p:nvPr/>
        </p:nvSpPr>
        <p:spPr>
          <a:xfrm>
            <a:off x="4988476" y="3069191"/>
            <a:ext cx="2954655" cy="646331"/>
          </a:xfrm>
          <a:prstGeom prst="rect">
            <a:avLst/>
          </a:prstGeom>
          <a:noFill/>
        </p:spPr>
        <p:txBody>
          <a:bodyPr wrap="none" rtlCol="0">
            <a:spAutoFit/>
            <a:scene3d>
              <a:camera prst="orthographicFront"/>
              <a:lightRig rig="threePt" dir="t"/>
            </a:scene3d>
            <a:sp3d contourW="12700"/>
          </a:bodyPr>
          <a:lstStyle/>
          <a:p>
            <a:pPr lvl="0">
              <a:defRPr/>
            </a:pPr>
            <a:r>
              <a:rPr kumimoji="0" lang="zh-TW" altLang="en-US" sz="3600" b="1" i="0" u="none" strike="noStrike" kern="1200" cap="none" spc="0" normalizeH="0" baseline="0" noProof="0" dirty="0">
                <a:ln>
                  <a:noFill/>
                </a:ln>
                <a:solidFill>
                  <a:schemeClr val="accent1"/>
                </a:solidFill>
                <a:effectLst/>
                <a:uLnTx/>
                <a:uFillTx/>
                <a:cs typeface="+mn-ea"/>
                <a:sym typeface="+mn-lt"/>
              </a:rPr>
              <a:t>新光三越百貨</a:t>
            </a:r>
            <a:endParaRPr kumimoji="0" lang="zh-CN" altLang="en-US" sz="3600" b="1" i="0" u="none" strike="noStrike" kern="1200" cap="none" spc="0" normalizeH="0" baseline="0" noProof="0" dirty="0">
              <a:ln>
                <a:noFill/>
              </a:ln>
              <a:solidFill>
                <a:schemeClr val="accent1"/>
              </a:solidFill>
              <a:effectLst/>
              <a:uLnTx/>
              <a:uFillTx/>
              <a:cs typeface="+mn-ea"/>
              <a:sym typeface="+mn-lt"/>
            </a:endParaRPr>
          </a:p>
        </p:txBody>
      </p:sp>
      <p:sp>
        <p:nvSpPr>
          <p:cNvPr id="15" name="矩形 10"/>
          <p:cNvSpPr/>
          <p:nvPr/>
        </p:nvSpPr>
        <p:spPr>
          <a:xfrm>
            <a:off x="-1" y="16868"/>
            <a:ext cx="11091341" cy="3796145"/>
          </a:xfrm>
          <a:custGeom>
            <a:avLst/>
            <a:gdLst>
              <a:gd name="connsiteX0" fmla="*/ 0 w 11091341"/>
              <a:gd name="connsiteY0" fmla="*/ 0 h 3796145"/>
              <a:gd name="connsiteX1" fmla="*/ 11091341 w 11091341"/>
              <a:gd name="connsiteY1" fmla="*/ 0 h 3796145"/>
              <a:gd name="connsiteX2" fmla="*/ 11091341 w 11091341"/>
              <a:gd name="connsiteY2" fmla="*/ 3796145 h 3796145"/>
              <a:gd name="connsiteX3" fmla="*/ 0 w 11091341"/>
              <a:gd name="connsiteY3" fmla="*/ 3796145 h 3796145"/>
              <a:gd name="connsiteX4" fmla="*/ 0 w 11091341"/>
              <a:gd name="connsiteY4" fmla="*/ 0 h 3796145"/>
              <a:gd name="connsiteX0" fmla="*/ 0 w 11091341"/>
              <a:gd name="connsiteY0" fmla="*/ 0 h 3796145"/>
              <a:gd name="connsiteX1" fmla="*/ 11091341 w 11091341"/>
              <a:gd name="connsiteY1" fmla="*/ 0 h 3796145"/>
              <a:gd name="connsiteX2" fmla="*/ 0 w 11091341"/>
              <a:gd name="connsiteY2" fmla="*/ 3796145 h 3796145"/>
              <a:gd name="connsiteX3" fmla="*/ 0 w 11091341"/>
              <a:gd name="connsiteY3" fmla="*/ 0 h 3796145"/>
            </a:gdLst>
            <a:ahLst/>
            <a:cxnLst>
              <a:cxn ang="0">
                <a:pos x="connsiteX0" y="connsiteY0"/>
              </a:cxn>
              <a:cxn ang="0">
                <a:pos x="connsiteX1" y="connsiteY1"/>
              </a:cxn>
              <a:cxn ang="0">
                <a:pos x="connsiteX2" y="connsiteY2"/>
              </a:cxn>
              <a:cxn ang="0">
                <a:pos x="connsiteX3" y="connsiteY3"/>
              </a:cxn>
            </a:cxnLst>
            <a:rect l="l" t="t" r="r" b="b"/>
            <a:pathLst>
              <a:path w="11091341" h="3796145">
                <a:moveTo>
                  <a:pt x="0" y="0"/>
                </a:moveTo>
                <a:lnTo>
                  <a:pt x="11091341" y="0"/>
                </a:lnTo>
                <a:lnTo>
                  <a:pt x="0" y="3796145"/>
                </a:lnTo>
                <a:lnTo>
                  <a:pt x="0" y="0"/>
                </a:lnTo>
                <a:close/>
              </a:path>
            </a:pathLst>
          </a:custGeom>
          <a:gradFill>
            <a:gsLst>
              <a:gs pos="0">
                <a:srgbClr val="FB8FA2">
                  <a:alpha val="22000"/>
                </a:srgbClr>
              </a:gs>
              <a:gs pos="100000">
                <a:srgbClr val="B5042B">
                  <a:alpha val="0"/>
                </a:srgb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a:extLst>
              <a:ext uri="{FF2B5EF4-FFF2-40B4-BE49-F238E27FC236}">
                <a16:creationId xmlns:a16="http://schemas.microsoft.com/office/drawing/2014/main" id="{062F4F63-5CB1-EE97-1D1F-D30370366FE5}"/>
              </a:ext>
            </a:extLst>
          </p:cNvPr>
          <p:cNvSpPr/>
          <p:nvPr/>
        </p:nvSpPr>
        <p:spPr>
          <a:xfrm>
            <a:off x="8356042" y="4670304"/>
            <a:ext cx="5796359" cy="332270"/>
          </a:xfrm>
          <a:prstGeom prst="rect">
            <a:avLst/>
          </a:prstGeom>
        </p:spPr>
        <p:txBody>
          <a:bodyPr wrap="square">
            <a:spAutoFit/>
            <a:scene3d>
              <a:camera prst="orthographicFront"/>
              <a:lightRig rig="threePt" dir="t"/>
            </a:scene3d>
            <a:sp3d contourW="12700"/>
          </a:bodyPr>
          <a:lstStyle/>
          <a:p>
            <a:pPr algn="just">
              <a:lnSpc>
                <a:spcPct val="120000"/>
              </a:lnSpc>
            </a:pPr>
            <a:r>
              <a:rPr lang="zh-TW" altLang="en-US" sz="1400" dirty="0">
                <a:solidFill>
                  <a:schemeClr val="tx1">
                    <a:lumMod val="65000"/>
                    <a:lumOff val="35000"/>
                  </a:schemeClr>
                </a:solidFill>
                <a:cs typeface="+mn-ea"/>
                <a:sym typeface="+mn-lt"/>
              </a:rPr>
              <a:t>人力資源部 </a:t>
            </a:r>
            <a:endParaRPr lang="zh-CN" altLang="en-US" sz="1400" dirty="0">
              <a:solidFill>
                <a:schemeClr val="tx1">
                  <a:lumMod val="65000"/>
                  <a:lumOff val="35000"/>
                </a:schemeClr>
              </a:solidFill>
              <a:cs typeface="+mn-ea"/>
              <a:sym typeface="+mn-lt"/>
            </a:endParaRPr>
          </a:p>
        </p:txBody>
      </p:sp>
    </p:spTree>
    <p:extLst>
      <p:ext uri="{BB962C8B-B14F-4D97-AF65-F5344CB8AC3E}">
        <p14:creationId xmlns:p14="http://schemas.microsoft.com/office/powerpoint/2010/main" val="125409825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strVal val="#ppt_w+.3"/>
                                          </p:val>
                                        </p:tav>
                                        <p:tav tm="100000">
                                          <p:val>
                                            <p:strVal val="#ppt_w"/>
                                          </p:val>
                                        </p:tav>
                                      </p:tavLst>
                                    </p:anim>
                                    <p:anim calcmode="lin" valueType="num">
                                      <p:cBhvr>
                                        <p:cTn id="8" dur="1000" fill="hold"/>
                                        <p:tgtEl>
                                          <p:spTgt spid="13"/>
                                        </p:tgtEl>
                                        <p:attrNameLst>
                                          <p:attrName>ppt_h</p:attrName>
                                        </p:attrNameLst>
                                      </p:cBhvr>
                                      <p:tavLst>
                                        <p:tav tm="0">
                                          <p:val>
                                            <p:strVal val="#ppt_h"/>
                                          </p:val>
                                        </p:tav>
                                        <p:tav tm="100000">
                                          <p:val>
                                            <p:strVal val="#ppt_h"/>
                                          </p:val>
                                        </p:tav>
                                      </p:tavLst>
                                    </p:anim>
                                    <p:animEffect transition="in" filter="fade">
                                      <p:cBhvr>
                                        <p:cTn id="9" dur="1000"/>
                                        <p:tgtEl>
                                          <p:spTgt spid="13"/>
                                        </p:tgtEl>
                                      </p:cBhvr>
                                    </p:animEffect>
                                  </p:childTnLst>
                                </p:cTn>
                              </p:par>
                              <p:par>
                                <p:cTn id="10" presetID="50" presetClass="entr" presetSubtype="0" decel="100000" fill="hold" grpId="0" nodeType="with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p:cTn id="12" dur="1000" fill="hold"/>
                                        <p:tgtEl>
                                          <p:spTgt spid="15"/>
                                        </p:tgtEl>
                                        <p:attrNameLst>
                                          <p:attrName>ppt_w</p:attrName>
                                        </p:attrNameLst>
                                      </p:cBhvr>
                                      <p:tavLst>
                                        <p:tav tm="0">
                                          <p:val>
                                            <p:strVal val="#ppt_w+.3"/>
                                          </p:val>
                                        </p:tav>
                                        <p:tav tm="100000">
                                          <p:val>
                                            <p:strVal val="#ppt_w"/>
                                          </p:val>
                                        </p:tav>
                                      </p:tavLst>
                                    </p:anim>
                                    <p:anim calcmode="lin" valueType="num">
                                      <p:cBhvr>
                                        <p:cTn id="13" dur="1000" fill="hold"/>
                                        <p:tgtEl>
                                          <p:spTgt spid="15"/>
                                        </p:tgtEl>
                                        <p:attrNameLst>
                                          <p:attrName>ppt_h</p:attrName>
                                        </p:attrNameLst>
                                      </p:cBhvr>
                                      <p:tavLst>
                                        <p:tav tm="0">
                                          <p:val>
                                            <p:strVal val="#ppt_h"/>
                                          </p:val>
                                        </p:tav>
                                        <p:tav tm="100000">
                                          <p:val>
                                            <p:strVal val="#ppt_h"/>
                                          </p:val>
                                        </p:tav>
                                      </p:tavLst>
                                    </p:anim>
                                    <p:animEffect transition="in" filter="fade">
                                      <p:cBhvr>
                                        <p:cTn id="14" dur="1000"/>
                                        <p:tgtEl>
                                          <p:spTgt spid="15"/>
                                        </p:tgtEl>
                                      </p:cBhvr>
                                    </p:animEffect>
                                  </p:childTnLst>
                                </p:cTn>
                              </p:par>
                              <p:par>
                                <p:cTn id="15" presetID="2" presetClass="entr" presetSubtype="4"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fill="hold"/>
                                        <p:tgtEl>
                                          <p:spTgt spid="12"/>
                                        </p:tgtEl>
                                        <p:attrNameLst>
                                          <p:attrName>ppt_x</p:attrName>
                                        </p:attrNameLst>
                                      </p:cBhvr>
                                      <p:tavLst>
                                        <p:tav tm="0">
                                          <p:val>
                                            <p:strVal val="#ppt_x"/>
                                          </p:val>
                                        </p:tav>
                                        <p:tav tm="100000">
                                          <p:val>
                                            <p:strVal val="#ppt_x"/>
                                          </p:val>
                                        </p:tav>
                                      </p:tavLst>
                                    </p:anim>
                                    <p:anim calcmode="lin" valueType="num">
                                      <p:cBhvr additive="base">
                                        <p:cTn id="18" dur="500" fill="hold"/>
                                        <p:tgtEl>
                                          <p:spTgt spid="12"/>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additive="base">
                                        <p:cTn id="21" dur="500" fill="hold"/>
                                        <p:tgtEl>
                                          <p:spTgt spid="14"/>
                                        </p:tgtEl>
                                        <p:attrNameLst>
                                          <p:attrName>ppt_x</p:attrName>
                                        </p:attrNameLst>
                                      </p:cBhvr>
                                      <p:tavLst>
                                        <p:tav tm="0">
                                          <p:val>
                                            <p:strVal val="#ppt_x"/>
                                          </p:val>
                                        </p:tav>
                                        <p:tav tm="100000">
                                          <p:val>
                                            <p:strVal val="#ppt_x"/>
                                          </p:val>
                                        </p:tav>
                                      </p:tavLst>
                                    </p:anim>
                                    <p:anim calcmode="lin" valueType="num">
                                      <p:cBhvr additive="base">
                                        <p:cTn id="22" dur="500" fill="hold"/>
                                        <p:tgtEl>
                                          <p:spTgt spid="14"/>
                                        </p:tgtEl>
                                        <p:attrNameLst>
                                          <p:attrName>ppt_y</p:attrName>
                                        </p:attrNameLst>
                                      </p:cBhvr>
                                      <p:tavLst>
                                        <p:tav tm="0">
                                          <p:val>
                                            <p:strVal val="1+#ppt_h/2"/>
                                          </p:val>
                                        </p:tav>
                                        <p:tav tm="100000">
                                          <p:val>
                                            <p:strVal val="#ppt_y"/>
                                          </p:val>
                                        </p:tav>
                                      </p:tavLst>
                                    </p:anim>
                                  </p:childTnLst>
                                </p:cTn>
                              </p:par>
                            </p:childTnLst>
                          </p:cTn>
                        </p:par>
                        <p:par>
                          <p:cTn id="23" fill="hold">
                            <p:stCondLst>
                              <p:cond delay="1000"/>
                            </p:stCondLst>
                            <p:childTnLst>
                              <p:par>
                                <p:cTn id="24" presetID="12" presetClass="entr" presetSubtype="4" fill="hold" grpId="0" nodeType="afterEffect">
                                  <p:stCondLst>
                                    <p:cond delay="0"/>
                                  </p:stCondLst>
                                  <p:childTnLst>
                                    <p:set>
                                      <p:cBhvr>
                                        <p:cTn id="25" dur="1" fill="hold">
                                          <p:stCondLst>
                                            <p:cond delay="0"/>
                                          </p:stCondLst>
                                        </p:cTn>
                                        <p:tgtEl>
                                          <p:spTgt spid="4"/>
                                        </p:tgtEl>
                                        <p:attrNameLst>
                                          <p:attrName>style.visibility</p:attrName>
                                        </p:attrNameLst>
                                      </p:cBhvr>
                                      <p:to>
                                        <p:strVal val="visible"/>
                                      </p:to>
                                    </p:set>
                                    <p:anim calcmode="lin" valueType="num">
                                      <p:cBhvr additive="base">
                                        <p:cTn id="26" dur="500"/>
                                        <p:tgtEl>
                                          <p:spTgt spid="4"/>
                                        </p:tgtEl>
                                        <p:attrNameLst>
                                          <p:attrName>ppt_y</p:attrName>
                                        </p:attrNameLst>
                                      </p:cBhvr>
                                      <p:tavLst>
                                        <p:tav tm="0">
                                          <p:val>
                                            <p:strVal val="#ppt_y+#ppt_h*1.125000"/>
                                          </p:val>
                                        </p:tav>
                                        <p:tav tm="100000">
                                          <p:val>
                                            <p:strVal val="#ppt_y"/>
                                          </p:val>
                                        </p:tav>
                                      </p:tavLst>
                                    </p:anim>
                                    <p:animEffect transition="in" filter="wipe(up)">
                                      <p:cBhvr>
                                        <p:cTn id="27" dur="500"/>
                                        <p:tgtEl>
                                          <p:spTgt spid="4"/>
                                        </p:tgtEl>
                                      </p:cBhvr>
                                    </p:animEffect>
                                  </p:childTnLst>
                                </p:cTn>
                              </p:par>
                            </p:childTnLst>
                          </p:cTn>
                        </p:par>
                        <p:par>
                          <p:cTn id="28" fill="hold">
                            <p:stCondLst>
                              <p:cond delay="1500"/>
                            </p:stCondLst>
                            <p:childTnLst>
                              <p:par>
                                <p:cTn id="29" presetID="41" presetClass="entr" presetSubtype="0" fill="hold" grpId="0" nodeType="afterEffect">
                                  <p:stCondLst>
                                    <p:cond delay="0"/>
                                  </p:stCondLst>
                                  <p:iterate type="lt">
                                    <p:tmPct val="10000"/>
                                  </p:iterate>
                                  <p:childTnLst>
                                    <p:set>
                                      <p:cBhvr>
                                        <p:cTn id="30" dur="1" fill="hold">
                                          <p:stCondLst>
                                            <p:cond delay="0"/>
                                          </p:stCondLst>
                                        </p:cTn>
                                        <p:tgtEl>
                                          <p:spTgt spid="3"/>
                                        </p:tgtEl>
                                        <p:attrNameLst>
                                          <p:attrName>style.visibility</p:attrName>
                                        </p:attrNameLst>
                                      </p:cBhvr>
                                      <p:to>
                                        <p:strVal val="visible"/>
                                      </p:to>
                                    </p:set>
                                    <p:anim calcmode="lin" valueType="num">
                                      <p:cBhvr>
                                        <p:cTn id="31"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32" dur="500" fill="hold"/>
                                        <p:tgtEl>
                                          <p:spTgt spid="3"/>
                                        </p:tgtEl>
                                        <p:attrNameLst>
                                          <p:attrName>ppt_y</p:attrName>
                                        </p:attrNameLst>
                                      </p:cBhvr>
                                      <p:tavLst>
                                        <p:tav tm="0">
                                          <p:val>
                                            <p:strVal val="#ppt_y"/>
                                          </p:val>
                                        </p:tav>
                                        <p:tav tm="100000">
                                          <p:val>
                                            <p:strVal val="#ppt_y"/>
                                          </p:val>
                                        </p:tav>
                                      </p:tavLst>
                                    </p:anim>
                                    <p:anim calcmode="lin" valueType="num">
                                      <p:cBhvr>
                                        <p:cTn id="33"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34"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35" dur="500" tmFilter="0,0; .5, 1; 1, 1"/>
                                        <p:tgtEl>
                                          <p:spTgt spid="3"/>
                                        </p:tgtEl>
                                      </p:cBhvr>
                                    </p:animEffect>
                                  </p:childTnLst>
                                </p:cTn>
                              </p:par>
                              <p:par>
                                <p:cTn id="36" presetID="2" presetClass="entr" presetSubtype="4" fill="hold" grpId="0" nodeType="withEffect">
                                  <p:stCondLst>
                                    <p:cond delay="0"/>
                                  </p:stCondLst>
                                  <p:childTnLst>
                                    <p:set>
                                      <p:cBhvr>
                                        <p:cTn id="37" dur="1" fill="hold">
                                          <p:stCondLst>
                                            <p:cond delay="0"/>
                                          </p:stCondLst>
                                        </p:cTn>
                                        <p:tgtEl>
                                          <p:spTgt spid="2"/>
                                        </p:tgtEl>
                                        <p:attrNameLst>
                                          <p:attrName>style.visibility</p:attrName>
                                        </p:attrNameLst>
                                      </p:cBhvr>
                                      <p:to>
                                        <p:strVal val="visible"/>
                                      </p:to>
                                    </p:set>
                                    <p:anim calcmode="lin" valueType="num">
                                      <p:cBhvr additive="base">
                                        <p:cTn id="38" dur="500" fill="hold"/>
                                        <p:tgtEl>
                                          <p:spTgt spid="2"/>
                                        </p:tgtEl>
                                        <p:attrNameLst>
                                          <p:attrName>ppt_x</p:attrName>
                                        </p:attrNameLst>
                                      </p:cBhvr>
                                      <p:tavLst>
                                        <p:tav tm="0">
                                          <p:val>
                                            <p:strVal val="#ppt_x"/>
                                          </p:val>
                                        </p:tav>
                                        <p:tav tm="100000">
                                          <p:val>
                                            <p:strVal val="#ppt_x"/>
                                          </p:val>
                                        </p:tav>
                                      </p:tavLst>
                                    </p:anim>
                                    <p:anim calcmode="lin" valueType="num">
                                      <p:cBhvr additive="base">
                                        <p:cTn id="39"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2" grpId="0" animBg="1"/>
      <p:bldP spid="13" grpId="0" animBg="1"/>
      <p:bldP spid="3" grpId="0"/>
      <p:bldP spid="4" grpId="0"/>
      <p:bldP spid="15" grpId="0" animBg="1"/>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 name="ISPRING_ULTRA_SCORM_COURSE_ID" val="80DEC718-5A0B-4F6D-87D5-0BF2DE9FA930"/>
  <p:tag name="ISPRING_SCORM_RATE_SLIDES" val="1"/>
  <p:tag name="ISPRINGONLINEFOLDERID" val="0"/>
  <p:tag name="ISPRINGONLINEFOLDERPATH" val="Content List"/>
  <p:tag name="ISPRINGCLOUDFOLDERID" val="0"/>
  <p:tag name="ISPRINGCLOUDFOLDERPATH" val="Repository"/>
  <p:tag name="ISPRING_PLAYERS_CUSTOMIZATION" val="UEsDBBQAAgAIAEOUV0cNwDEewAEAANoDAAAPAAAAbm9uZS9wbGF5ZXIueG1spZJPb9QwEMXPW6nfIfK9dpYKUa0cekDKiaJKC4jbyptME1PHDp4Ju/vtmfzZpFuQQOKQaPIy72fPs/X9sXHJT4hog8/EWqYiAV+E0voqE18+5zd34v799ZVunTlBTGyZCR88iKQELKJtiX2PhupMvBAkQ0XCL4+bI9pM1ETtRqnD4SAPtzLESr1J07X69vBxW9TQmBvrkYwvmLvs5VYkbbQhWjpl4l0qrq9WA/ICZ5F7fIXBdf3KKIvQqDYCgieIatz2bN3Q3838NMErOrWAgkdfDbPvTfH8EMrOAfbaSo9tWyDqCYO20rSx6zufYCwyMTbsGkA0FaB0vhJq9Ko/mPWTM1hPHLzA9ty22zuLNYsjfejeLerubBmyVxNHXYJ0M0wwnGLeOZeDoS5CKZIIPzrLVd5jv85HkK7FuJzn7h0+Wy/xULDGVW4KCvH0gR18JFOUco5ejtHLwdTbh+ITF49TnNsFMgezhKBratzbf86j7/6fOEp4Mp0jcV7B+hKOueW/BA2PQsAz9pqk1sl+tTOVd9ftmxdX40Iadzdl8R1FQiZWwNewNGTUos8w9Zqm1fg5JTTHotXv91JPRC5/AVBLAQIAABQAAgAIAEOUV0cNwDEewAEAANoDAAAPAAAAAAAAAAEAAAAAAAAAAABub25lL3BsYXllci54bWxQSwUGAAAAAAEAAQA9AAAA7QEAAAAA"/>
  <p:tag name="ISPRING_SCORM_ENDPOINT" val="&lt;endpoint&gt;&lt;enable&gt;0&lt;/enable&gt;&lt;lrs&gt;http://&lt;/lrs&gt;&lt;auth&gt;0&lt;/auth&gt;&lt;login&gt;&lt;/login&gt;&lt;password&gt;&lt;/password&gt;&lt;key&gt;&lt;/key&gt;&lt;name&gt;&lt;/name&gt;&lt;email&gt;&lt;/email&gt;&lt;/endpoint&gt;&#10;"/>
</p:tagLst>
</file>

<file path=ppt/theme/theme1.xml><?xml version="1.0" encoding="utf-8"?>
<a:theme xmlns:a="http://schemas.openxmlformats.org/drawingml/2006/main" name="包图主题2">
  <a:themeElements>
    <a:clrScheme name="自定义 179">
      <a:dk1>
        <a:srgbClr val="000000"/>
      </a:dk1>
      <a:lt1>
        <a:srgbClr val="FFFFFF"/>
      </a:lt1>
      <a:dk2>
        <a:srgbClr val="778495"/>
      </a:dk2>
      <a:lt2>
        <a:srgbClr val="F0F0F0"/>
      </a:lt2>
      <a:accent1>
        <a:srgbClr val="CE1126"/>
      </a:accent1>
      <a:accent2>
        <a:srgbClr val="CE1126"/>
      </a:accent2>
      <a:accent3>
        <a:srgbClr val="CE1126"/>
      </a:accent3>
      <a:accent4>
        <a:srgbClr val="CE1126"/>
      </a:accent4>
      <a:accent5>
        <a:srgbClr val="CE1126"/>
      </a:accent5>
      <a:accent6>
        <a:srgbClr val="CE1126"/>
      </a:accent6>
      <a:hlink>
        <a:srgbClr val="0085C3"/>
      </a:hlink>
      <a:folHlink>
        <a:srgbClr val="BFBFBF"/>
      </a:folHlink>
    </a:clrScheme>
    <a:fontScheme name="ugvdzqhk">
      <a:majorFont>
        <a:latin typeface="FZZhengHeiS-R-GB"/>
        <a:ea typeface="FZHei-B01S"/>
        <a:cs typeface=""/>
      </a:majorFont>
      <a:minorFont>
        <a:latin typeface="FZZhengHeiS-R-GB"/>
        <a:ea typeface="FZHei-B01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计划书.potm" id="{28732306-E204-4495-9C47-0395E47C454B}" vid="{51EF089B-A398-411A-88F7-60F19BF5FE94}"/>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2905</TotalTime>
  <Words>254</Words>
  <Application>Microsoft Office PowerPoint</Application>
  <PresentationFormat>寬螢幕</PresentationFormat>
  <Paragraphs>38</Paragraphs>
  <Slides>4</Slides>
  <Notes>3</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4</vt:i4>
      </vt:variant>
    </vt:vector>
  </HeadingPairs>
  <TitlesOfParts>
    <vt:vector size="14" baseType="lpstr">
      <vt:lpstr>等线</vt:lpstr>
      <vt:lpstr>FZHei-B01S</vt:lpstr>
      <vt:lpstr>FZZhengHeiS-R-GB</vt:lpstr>
      <vt:lpstr>微软雅黑</vt:lpstr>
      <vt:lpstr>SegoeLight</vt:lpstr>
      <vt:lpstr>微軟正黑體</vt:lpstr>
      <vt:lpstr>新細明體</vt:lpstr>
      <vt:lpstr>Arial</vt:lpstr>
      <vt:lpstr>Calibri</vt:lpstr>
      <vt:lpstr>包图主题2</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Elaine</dc:creator>
  <dc:description>http://www.ypppt.com/</dc:description>
  <cp:lastModifiedBy>人力資源部-孫停芳</cp:lastModifiedBy>
  <cp:revision>118</cp:revision>
  <dcterms:created xsi:type="dcterms:W3CDTF">2017-09-19T03:01:22Z</dcterms:created>
  <dcterms:modified xsi:type="dcterms:W3CDTF">2024-03-19T08:56:33Z</dcterms:modified>
</cp:coreProperties>
</file>