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8" r:id="rId3"/>
    <p:sldId id="285" r:id="rId4"/>
    <p:sldId id="269" r:id="rId5"/>
    <p:sldId id="273" r:id="rId6"/>
    <p:sldId id="298" r:id="rId7"/>
    <p:sldId id="286" r:id="rId8"/>
    <p:sldId id="294" r:id="rId9"/>
    <p:sldId id="302" r:id="rId10"/>
    <p:sldId id="304" r:id="rId11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新細明體" pitchFamily="18" charset="-120"/>
        <a:cs typeface="+mn-cs"/>
        <a:sym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新細明體" pitchFamily="18" charset="-120"/>
        <a:cs typeface="+mn-cs"/>
        <a:sym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新細明體" pitchFamily="18" charset="-120"/>
        <a:cs typeface="+mn-cs"/>
        <a:sym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新細明體" pitchFamily="18" charset="-120"/>
        <a:cs typeface="+mn-cs"/>
        <a:sym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新細明體" pitchFamily="18" charset="-120"/>
        <a:cs typeface="+mn-cs"/>
        <a:sym typeface="Arial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新細明體" pitchFamily="18" charset="-120"/>
        <a:cs typeface="+mn-cs"/>
        <a:sym typeface="Arial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新細明體" pitchFamily="18" charset="-120"/>
        <a:cs typeface="+mn-cs"/>
        <a:sym typeface="Arial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新細明體" pitchFamily="18" charset="-120"/>
        <a:cs typeface="+mn-cs"/>
        <a:sym typeface="Arial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新細明體" pitchFamily="18" charset="-120"/>
        <a:cs typeface="+mn-cs"/>
        <a:sym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8025" autoAdjust="0"/>
  </p:normalViewPr>
  <p:slideViewPr>
    <p:cSldViewPr snapToGrid="0">
      <p:cViewPr varScale="1">
        <p:scale>
          <a:sx n="115" d="100"/>
          <a:sy n="115" d="100"/>
        </p:scale>
        <p:origin x="144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15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 altLang="zh-TW" smtClean="0">
              <a:sym typeface="Arial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400">
        <a:solidFill>
          <a:srgbClr val="000000"/>
        </a:solidFill>
        <a:latin typeface="Arial"/>
        <a:ea typeface="Arial"/>
        <a:cs typeface="Arial"/>
        <a:sym typeface="Arial" pitchFamily="34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400">
        <a:solidFill>
          <a:srgbClr val="000000"/>
        </a:solidFill>
        <a:latin typeface="Arial"/>
        <a:ea typeface="Arial"/>
        <a:cs typeface="Arial"/>
        <a:sym typeface="Arial" pitchFamily="34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400">
        <a:solidFill>
          <a:srgbClr val="000000"/>
        </a:solidFill>
        <a:latin typeface="Arial"/>
        <a:ea typeface="Arial"/>
        <a:cs typeface="Arial"/>
        <a:sym typeface="Arial" pitchFamily="34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400">
        <a:solidFill>
          <a:srgbClr val="000000"/>
        </a:solidFill>
        <a:latin typeface="Arial"/>
        <a:ea typeface="Arial"/>
        <a:cs typeface="Arial"/>
        <a:sym typeface="Arial" pitchFamily="34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400">
        <a:solidFill>
          <a:srgbClr val="000000"/>
        </a:solidFill>
        <a:latin typeface="Arial"/>
        <a:ea typeface="Arial"/>
        <a:cs typeface="Arial"/>
        <a:sym typeface="Arial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81;p1:notes"/>
          <p:cNvSpPr txBox="1"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SzPts val="1100"/>
            </a:pPr>
            <a:r>
              <a:rPr lang="zh-TW" altLang="en-US" sz="110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同學，老師以及各位人資夥伴大家好，我是人資</a:t>
            </a:r>
            <a:r>
              <a:rPr lang="en-US" altLang="zh-TW" sz="110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Sean</a:t>
            </a:r>
            <a:r>
              <a:rPr lang="zh-TW" altLang="en-US" sz="110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，現場有人沒聽過家樂福嗎</a:t>
            </a:r>
            <a:r>
              <a:rPr lang="en-US" altLang="zh-TW" sz="110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?</a:t>
            </a:r>
            <a:r>
              <a:rPr lang="zh-TW" altLang="en-US" sz="110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 但你們認識真正的家樂福嗎</a:t>
            </a:r>
            <a:r>
              <a:rPr lang="en-US" altLang="zh-TW" sz="110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?</a:t>
            </a:r>
            <a:r>
              <a:rPr lang="zh-TW" altLang="en-US" sz="110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 我們用</a:t>
            </a:r>
            <a:r>
              <a:rPr lang="en-US" altLang="zh-TW" sz="110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1:30</a:t>
            </a:r>
            <a:r>
              <a:rPr lang="zh-TW" altLang="en-US" sz="110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的時間來了解你們不知道的家樂福</a:t>
            </a:r>
            <a:endParaRPr lang="zh-TW" sz="1100" smtClean="0"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4339" name="Google Shape;82;p1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00;p2:notes"/>
          <p:cNvSpPr txBox="1"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SzPts val="1100"/>
            </a:pPr>
            <a:r>
              <a:rPr lang="zh-TW" altLang="en-US" sz="110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家樂福不只是一間懂你想的量販店或超市；我們在台灣有超過</a:t>
            </a:r>
            <a:r>
              <a:rPr lang="en-US" altLang="zh-TW" sz="110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300</a:t>
            </a:r>
            <a:r>
              <a:rPr lang="zh-TW" altLang="en-US" sz="110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家分店，甚至準備邁入</a:t>
            </a:r>
            <a:r>
              <a:rPr lang="en-US" altLang="zh-TW" sz="110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36</a:t>
            </a:r>
            <a:r>
              <a:rPr lang="zh-TW" altLang="en-US" sz="110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歲，並且還是一家法商企業，是全球第二大的零售量販業集團，去年的營業額高達</a:t>
            </a:r>
            <a:r>
              <a:rPr lang="en-US" altLang="zh-TW" sz="110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2.5</a:t>
            </a:r>
            <a:r>
              <a:rPr lang="zh-TW" altLang="en-US" sz="110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兆</a:t>
            </a:r>
            <a:endParaRPr lang="zh-TW" sz="1100" smtClean="0"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6387" name="Google Shape;101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71;g161dec2a783_0_5:notes"/>
          <p:cNvSpPr txBox="1"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SzPts val="1100"/>
            </a:pPr>
            <a:r>
              <a:rPr lang="zh-TW" altLang="en-US" sz="110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家樂福從以前到現在，獲得很多的獎項肯定，但我們並不沉溺於這些榮耀，我們更希望的更想達到的是，在</a:t>
            </a:r>
            <a:r>
              <a:rPr lang="en-US" altLang="zh-TW" sz="110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2026</a:t>
            </a:r>
            <a:r>
              <a:rPr lang="zh-TW" altLang="en-US" sz="110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年成為全通路零售的領先者</a:t>
            </a:r>
            <a:endParaRPr lang="en-US" altLang="zh-TW" sz="1100" smtClean="0">
              <a:latin typeface="Arial" pitchFamily="34" charset="0"/>
              <a:ea typeface="新細明體" pitchFamily="18" charset="-120"/>
              <a:cs typeface="Arial" pitchFamily="34" charset="0"/>
            </a:endParaRPr>
          </a:p>
          <a:p>
            <a:pPr marL="0" indent="0" eaLnBrk="1" hangingPunct="1">
              <a:buSzPts val="1100"/>
            </a:pPr>
            <a:endParaRPr lang="en-US" sz="110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SzPts val="1100"/>
            </a:pPr>
            <a:r>
              <a:rPr lang="zh-TW" altLang="en-US" sz="110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當然除了對全通路零售的目標之外，家樂福也持續不段的為社會貢獻心力，帶著永續發展的精神，從家樂福夥伴的周遭開始實踐起。</a:t>
            </a:r>
            <a:endParaRPr lang="en-US" altLang="zh-TW" sz="1100" smtClean="0"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7411" name="Google Shape;172;g161dec2a783_0_5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18435" name="備忘稿版面配置區 2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buSzPts val="1100"/>
            </a:pPr>
            <a:r>
              <a:rPr lang="en-US" altLang="zh-TW" sz="110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2018</a:t>
            </a:r>
            <a:r>
              <a:rPr lang="zh-TW" altLang="en-US" sz="110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年開始推動了食物轉型計畫，甚麼是食物轉型計畫呢</a:t>
            </a:r>
            <a:r>
              <a:rPr lang="en-US" altLang="zh-TW" sz="110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?</a:t>
            </a:r>
            <a:r>
              <a:rPr lang="zh-TW" altLang="en-US" sz="110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 想必大家今天都有吃到蛋吧，今天沒吃但這週一定會吃吧</a:t>
            </a:r>
            <a:r>
              <a:rPr lang="en-US" altLang="zh-TW" sz="110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?</a:t>
            </a:r>
            <a:r>
              <a:rPr lang="zh-TW" altLang="en-US" sz="110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 大家知道這些蛋大多數都從哪裡來嗎</a:t>
            </a:r>
            <a:r>
              <a:rPr lang="en-US" altLang="zh-TW" sz="110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?</a:t>
            </a:r>
          </a:p>
          <a:p>
            <a:pPr eaLnBrk="1" hangingPunct="1">
              <a:buSzPts val="1100"/>
            </a:pPr>
            <a:r>
              <a:rPr lang="zh-TW" altLang="en-US" sz="110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可以看看右邊的圖片，每年台灣要吃掉</a:t>
            </a:r>
            <a:r>
              <a:rPr lang="en-US" altLang="zh-TW" sz="110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70</a:t>
            </a:r>
            <a:r>
              <a:rPr lang="zh-TW" altLang="en-US" sz="110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億顆的雞蛋，這些母雞一輩子就待在這個籠子裡，不庭的下蛋，你能想像一輩子生活在這個環境裡的心理層面陰影有多大嗎</a:t>
            </a:r>
            <a:r>
              <a:rPr lang="en-US" altLang="zh-TW" sz="110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?</a:t>
            </a:r>
            <a:r>
              <a:rPr lang="zh-TW" altLang="en-US" sz="110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 雖然不會孤單寂寞覺得冷，但卻沒有機會看看真正世界，所以家樂福想給這些雞活出雞生的機會，我們提出了一個非龍飼的飼養方式，號召小農一起讓雞可以享受奔放的生活</a:t>
            </a:r>
            <a:endParaRPr lang="en-US" altLang="zh-TW" sz="1100" smtClean="0">
              <a:latin typeface="Arial" pitchFamily="34" charset="0"/>
              <a:ea typeface="新細明體" pitchFamily="18" charset="-120"/>
              <a:cs typeface="Arial" pitchFamily="34" charset="0"/>
            </a:endParaRPr>
          </a:p>
          <a:p>
            <a:pPr eaLnBrk="1" hangingPunct="1">
              <a:buSzPts val="1100"/>
            </a:pPr>
            <a:endParaRPr lang="en-US" altLang="zh-TW" sz="1100" smtClean="0">
              <a:latin typeface="Arial" pitchFamily="34" charset="0"/>
              <a:ea typeface="新細明體" pitchFamily="18" charset="-120"/>
              <a:cs typeface="Arial" pitchFamily="34" charset="0"/>
            </a:endParaRPr>
          </a:p>
          <a:p>
            <a:pPr eaLnBrk="1" hangingPunct="1">
              <a:buSzPts val="1100"/>
            </a:pPr>
            <a:r>
              <a:rPr lang="zh-TW" altLang="en-US" sz="110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這是食物轉型計畫的一小部分，也是為什麼我對於身為家樂福的一員感到自豪，因為此時此刻家樂福每一夥伴都是在為台灣的未來近一份心力。</a:t>
            </a:r>
            <a:endParaRPr lang="en-US" altLang="zh-TW" sz="1100" smtClean="0">
              <a:latin typeface="Arial" pitchFamily="34" charset="0"/>
              <a:ea typeface="新細明體" pitchFamily="18" charset="-120"/>
              <a:cs typeface="Arial" pitchFamily="34" charset="0"/>
            </a:endParaRPr>
          </a:p>
          <a:p>
            <a:pPr eaLnBrk="1" hangingPunct="1">
              <a:buSzPts val="1100"/>
            </a:pPr>
            <a:endParaRPr lang="zh-TW" altLang="en-US" sz="1100" smtClean="0"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164;g166120195ca_1_94:notes"/>
          <p:cNvSpPr txBox="1"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SzPts val="1100"/>
            </a:pPr>
            <a:r>
              <a:rPr lang="zh-TW" altLang="en-US" sz="1100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時薪的部分可以保證在</a:t>
            </a:r>
            <a:r>
              <a:rPr lang="en-US" altLang="zh-TW" sz="1100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180</a:t>
            </a:r>
            <a:r>
              <a:rPr lang="zh-TW" altLang="en-US" sz="1100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元起，為什麼用這個起呢</a:t>
            </a:r>
            <a:r>
              <a:rPr lang="en-US" altLang="zh-TW" sz="1100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?</a:t>
            </a:r>
            <a:r>
              <a:rPr lang="zh-TW" altLang="en-US" sz="1100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 因為我們會依照同學們的表現以及個人特質做出一定幅度的調整，另外我們覺得對同學來說更保障的是，只要實習階段表現優異，這將會是一個畢業即就業的機會。</a:t>
            </a:r>
            <a:endParaRPr lang="zh-TW" sz="1100" dirty="0" smtClean="0"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2531" name="Google Shape;165;g166120195ca_1_94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7" name="Google Shape;78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講師手冊內容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XXXXXXXXXXXXXXXXXXXXXXXXXXX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XXXXXXXXXXXXXXXXXXXXXXXXXXX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XXXXXXXXXXXXXXXXXXXXXXXXXXX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XXXXXXXXXXXXXXXXXXXXXXXXXXX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XXXXXXXXXXXXXXXXXXXXXXXXXXX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XXXXXXXXXXXXXXXXXXXXXXXXXXX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XXXXXXXXXXXXXXXXXXXXXXXXXXX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XXXXXXXXXXXXXXXXXXXXXXXXXXX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8" name="Google Shape;788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8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7" name="Google Shape;78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講師手冊內容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XXXXXXXXXXXXXXXXXXXXXXXXXXX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XXXXXXXXXXXXXXXXXXXXXXXXXXX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XXXXXXXXXXXXXXXXXXXXXXXXXXX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XXXXXXXXXXXXXXXXXXXXXXXXXXX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XXXXXXXXXXXXXXXXXXXXXXXXXXX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XXXXXXXXXXXXXXXXXXXXXXXXXXX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XXXXXXXXXXXXXXXXXXXXXXXXXXX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XXXXXXXXXXXXXXXXXXXXXXXXXXX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8" name="Google Shape;788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標題及物件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8;p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Google Shape;9;p7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Google Shape;10;p7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33ACA-75BB-4F27-B135-DD8DF5B3160A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標題及直排文字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8;p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Google Shape;9;p7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Google Shape;10;p7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87BF9-C5C8-4341-8ADA-710D35904045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直排標題及文字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8;p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Google Shape;9;p7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Google Shape;10;p7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5314F-1840-454B-A629-95625774FD30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標題投影片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8;p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Google Shape;9;p7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Google Shape;10;p7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E88DD-EC8C-470B-B9C9-206309E7F5FF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區段標題" type="secHead">
  <p:cSld name="區段標題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anchor="t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8;p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Google Shape;9;p7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Google Shape;10;p7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B6143-B61E-48B7-AEBC-08A319C99515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兩項物件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" name="Google Shape;8;p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Google Shape;9;p7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Google Shape;10;p7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CC3AD-8C4E-458C-8351-851895D55150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比對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" name="Google Shape;8;p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8" name="Google Shape;9;p7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9" name="Google Shape;10;p7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F75B4-C766-4B56-A95A-43384863D175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只有標題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" name="Google Shape;8;p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4" name="Google Shape;9;p7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Google Shape;10;p7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8C3CD-8706-47F0-A77D-295413251504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;p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3" name="Google Shape;9;p7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4" name="Google Shape;10;p7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79EE3-AE12-4529-B9AA-AD829E7D1981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含標題的內容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" name="Google Shape;8;p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Google Shape;9;p7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Google Shape;10;p7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85BE4-6836-4390-B188-0C7696B3DDBF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含標題的圖片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" name="Google Shape;8;p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Google Shape;9;p7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Google Shape;10;p7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14023-CA31-454D-8F5A-7C46AA107CA0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7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TW" altLang="zh-TW" smtClean="0">
              <a:sym typeface="Arial" pitchFamily="34" charset="0"/>
            </a:endParaRPr>
          </a:p>
        </p:txBody>
      </p:sp>
      <p:sp>
        <p:nvSpPr>
          <p:cNvPr id="1027" name="Google Shape;7;p7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 altLang="zh-TW" smtClean="0">
              <a:sym typeface="Arial" pitchFamily="34" charset="0"/>
            </a:endParaRPr>
          </a:p>
        </p:txBody>
      </p:sp>
      <p:sp>
        <p:nvSpPr>
          <p:cNvPr id="1028" name="Google Shape;8;p7"/>
          <p:cNvSpPr txBox="1">
            <a:spLocks noGrp="1"/>
          </p:cNvSpPr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pitchFamily="34" charset="0"/>
              <a:buNone/>
              <a:defRPr sz="1200" smtClean="0">
                <a:solidFill>
                  <a:srgbClr val="888888"/>
                </a:solidFill>
                <a:latin typeface="Calibri" pitchFamily="34" charset="0"/>
                <a:ea typeface="+mn-ea"/>
                <a:cs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1029" name="Google Shape;9;p7"/>
          <p:cNvSpPr txBox="1">
            <a:spLocks noGrp="1"/>
          </p:cNvSpPr>
          <p:nvPr>
            <p:ph type="ft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SzPts val="1400"/>
              <a:buFont typeface="Arial" pitchFamily="34" charset="0"/>
              <a:buNone/>
              <a:defRPr sz="1200" smtClean="0">
                <a:solidFill>
                  <a:srgbClr val="888888"/>
                </a:solidFill>
                <a:latin typeface="Calibri" pitchFamily="34" charset="0"/>
                <a:ea typeface="+mn-ea"/>
                <a:cs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1030" name="Google Shape;10;p7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200"/>
              <a:buFont typeface="Arial" pitchFamily="34" charset="0"/>
              <a:buNone/>
              <a:defRPr sz="1200" smtClean="0">
                <a:solidFill>
                  <a:srgbClr val="888888"/>
                </a:solidFill>
                <a:latin typeface="Calibri" pitchFamily="34" charset="0"/>
                <a:ea typeface="+mn-ea"/>
                <a:cs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5BE5E97E-8174-4760-86F2-DFB3A80B8039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7.pn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3.pn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84;p1"/>
          <p:cNvSpPr>
            <a:spLocks noChangeArrowheads="1"/>
          </p:cNvSpPr>
          <p:nvPr/>
        </p:nvSpPr>
        <p:spPr bwMode="auto">
          <a:xfrm>
            <a:off x="5292725" y="6208713"/>
            <a:ext cx="3851275" cy="6921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pitchFamily="34" charset="0"/>
              <a:buNone/>
            </a:pPr>
            <a:endParaRPr lang="zh-TW" altLang="zh-TW" sz="18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2051" name="Google Shape;85;p1" descr="傳總公司評估出售台灣子公司家樂福：謠言| 產經| 重點新聞| 中央社CNA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06400"/>
            <a:ext cx="9929813" cy="663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橢圓 14"/>
          <p:cNvSpPr/>
          <p:nvPr/>
        </p:nvSpPr>
        <p:spPr>
          <a:xfrm>
            <a:off x="-965554" y="1785938"/>
            <a:ext cx="6938963" cy="6923087"/>
          </a:xfrm>
          <a:prstGeom prst="ellipse">
            <a:avLst/>
          </a:prstGeom>
          <a:solidFill>
            <a:srgbClr val="36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zh-TW" altLang="en-US" kern="0">
              <a:sym typeface="Arial"/>
            </a:endParaRPr>
          </a:p>
        </p:txBody>
      </p:sp>
      <p:sp>
        <p:nvSpPr>
          <p:cNvPr id="2053" name="Google Shape;88;p1"/>
          <p:cNvSpPr txBox="1">
            <a:spLocks noChangeArrowheads="1"/>
          </p:cNvSpPr>
          <p:nvPr/>
        </p:nvSpPr>
        <p:spPr bwMode="auto">
          <a:xfrm>
            <a:off x="-163775" y="3992074"/>
            <a:ext cx="5882184" cy="142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00" rIns="91425" bIns="4570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zh-TW" altLang="en-US" sz="4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家樂福</a:t>
            </a:r>
            <a:r>
              <a:rPr lang="en-US" altLang="zh-TW" sz="4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x</a:t>
            </a:r>
            <a:r>
              <a:rPr lang="zh-TW" altLang="en-US" sz="4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淡江資工</a:t>
            </a:r>
            <a:endParaRPr lang="en-US" altLang="zh-TW" sz="4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 algn="ctr">
              <a:lnSpc>
                <a:spcPct val="90000"/>
              </a:lnSpc>
            </a:pPr>
            <a:r>
              <a:rPr lang="zh-TW" altLang="en-US" sz="4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菁英實習計畫</a:t>
            </a:r>
            <a:endParaRPr lang="en-US" altLang="zh-TW" sz="4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54" name="矩形 13"/>
          <p:cNvSpPr>
            <a:spLocks noChangeArrowheads="1"/>
          </p:cNvSpPr>
          <p:nvPr/>
        </p:nvSpPr>
        <p:spPr bwMode="auto">
          <a:xfrm>
            <a:off x="4454525" y="3275013"/>
            <a:ext cx="234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r>
              <a:rPr lang="zh-TW" altLang="en-US"/>
              <a:t> </a:t>
            </a:r>
          </a:p>
        </p:txBody>
      </p:sp>
      <p:pic>
        <p:nvPicPr>
          <p:cNvPr id="2055" name="Google Shape;96;p3" descr="Logo-C-白.png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66138" y="6405563"/>
            <a:ext cx="48577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 descr="家樂福3.0店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5153" y="0"/>
            <a:ext cx="13716000" cy="6858000"/>
          </a:xfrm>
          <a:prstGeom prst="rect">
            <a:avLst/>
          </a:prstGeom>
        </p:spPr>
      </p:pic>
      <p:sp>
        <p:nvSpPr>
          <p:cNvPr id="4" name="圓角矩形 3"/>
          <p:cNvSpPr/>
          <p:nvPr/>
        </p:nvSpPr>
        <p:spPr>
          <a:xfrm>
            <a:off x="1029961" y="1950456"/>
            <a:ext cx="7171997" cy="33123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" name="群組 4"/>
          <p:cNvGrpSpPr/>
          <p:nvPr/>
        </p:nvGrpSpPr>
        <p:grpSpPr>
          <a:xfrm>
            <a:off x="1462009" y="3669356"/>
            <a:ext cx="1872208" cy="1521460"/>
            <a:chOff x="1475656" y="2850490"/>
            <a:chExt cx="1872208" cy="1521460"/>
          </a:xfrm>
        </p:grpSpPr>
        <p:pic>
          <p:nvPicPr>
            <p:cNvPr id="6" name="圖片 5" descr="104 專頁 QRcod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5696" y="2850490"/>
              <a:ext cx="1152128" cy="1152128"/>
            </a:xfrm>
            <a:prstGeom prst="rect">
              <a:avLst/>
            </a:prstGeom>
          </p:spPr>
        </p:pic>
        <p:sp>
          <p:nvSpPr>
            <p:cNvPr id="7" name="文字方塊 6"/>
            <p:cNvSpPr txBox="1"/>
            <p:nvPr/>
          </p:nvSpPr>
          <p:spPr>
            <a:xfrm>
              <a:off x="1475656" y="400261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104 Career</a:t>
              </a:r>
              <a:endParaRPr lang="zh-TW" altLang="en-US" dirty="0"/>
            </a:p>
          </p:txBody>
        </p:sp>
      </p:grpSp>
      <p:grpSp>
        <p:nvGrpSpPr>
          <p:cNvPr id="3" name="群組 7"/>
          <p:cNvGrpSpPr/>
          <p:nvPr/>
        </p:nvGrpSpPr>
        <p:grpSpPr>
          <a:xfrm>
            <a:off x="3766265" y="3669356"/>
            <a:ext cx="1872208" cy="1521460"/>
            <a:chOff x="3779912" y="2850490"/>
            <a:chExt cx="1872208" cy="1521460"/>
          </a:xfrm>
        </p:grpSpPr>
        <p:pic>
          <p:nvPicPr>
            <p:cNvPr id="9" name="圖片 8" descr="官網QR cod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03948" y="2850490"/>
              <a:ext cx="1152128" cy="1152128"/>
            </a:xfrm>
            <a:prstGeom prst="rect">
              <a:avLst/>
            </a:prstGeom>
          </p:spPr>
        </p:pic>
        <p:sp>
          <p:nvSpPr>
            <p:cNvPr id="10" name="文字方塊 9"/>
            <p:cNvSpPr txBox="1"/>
            <p:nvPr/>
          </p:nvSpPr>
          <p:spPr>
            <a:xfrm>
              <a:off x="3779912" y="400261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Official</a:t>
              </a:r>
              <a:endParaRPr lang="zh-TW" altLang="en-US" dirty="0"/>
            </a:p>
          </p:txBody>
        </p:sp>
      </p:grpSp>
      <p:grpSp>
        <p:nvGrpSpPr>
          <p:cNvPr id="5" name="群組 10"/>
          <p:cNvGrpSpPr/>
          <p:nvPr/>
        </p:nvGrpSpPr>
        <p:grpSpPr>
          <a:xfrm>
            <a:off x="5998513" y="3669356"/>
            <a:ext cx="1872208" cy="1521460"/>
            <a:chOff x="6012160" y="2850490"/>
            <a:chExt cx="1872208" cy="1521460"/>
          </a:xfrm>
        </p:grpSpPr>
        <p:pic>
          <p:nvPicPr>
            <p:cNvPr id="12" name="圖片 11" descr="Linkedin QR cod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72200" y="2850490"/>
              <a:ext cx="1152128" cy="1152128"/>
            </a:xfrm>
            <a:prstGeom prst="rect">
              <a:avLst/>
            </a:prstGeom>
          </p:spPr>
        </p:pic>
        <p:sp>
          <p:nvSpPr>
            <p:cNvPr id="13" name="文字方塊 12"/>
            <p:cNvSpPr txBox="1"/>
            <p:nvPr/>
          </p:nvSpPr>
          <p:spPr>
            <a:xfrm>
              <a:off x="6012160" y="400261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LinkedIn</a:t>
              </a:r>
              <a:endParaRPr lang="zh-TW" altLang="en-US" dirty="0"/>
            </a:p>
          </p:txBody>
        </p:sp>
      </p:grpSp>
      <p:pic>
        <p:nvPicPr>
          <p:cNvPr id="14" name="圖片 13" descr="小樂_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5849" y="1734432"/>
            <a:ext cx="1013764" cy="1851670"/>
          </a:xfrm>
          <a:prstGeom prst="rect">
            <a:avLst/>
          </a:prstGeom>
        </p:spPr>
      </p:pic>
      <p:pic>
        <p:nvPicPr>
          <p:cNvPr id="15" name="圖片 14" descr="小樂_阿福插腰-超市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11345" y="1780243"/>
            <a:ext cx="837067" cy="1826397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2942590" y="2274751"/>
            <a:ext cx="346761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rgbClr val="366092"/>
                </a:solidFill>
                <a:latin typeface="微軟正黑體" pitchFamily="34" charset="-120"/>
                <a:ea typeface="微軟正黑體" pitchFamily="34" charset="-120"/>
              </a:rPr>
              <a:t>歡迎加入家樂福</a:t>
            </a:r>
            <a:endParaRPr lang="en-US" altLang="zh-TW" sz="3200" b="1" dirty="0" smtClean="0">
              <a:solidFill>
                <a:srgbClr val="366092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200" b="1" dirty="0" smtClean="0">
                <a:solidFill>
                  <a:srgbClr val="366092"/>
                </a:solidFill>
                <a:latin typeface="微軟正黑體" pitchFamily="34" charset="-120"/>
                <a:ea typeface="微軟正黑體" pitchFamily="34" charset="-120"/>
              </a:rPr>
              <a:t>一起開啟幸福職涯</a:t>
            </a:r>
            <a:endParaRPr lang="zh-TW" altLang="en-US" sz="3200" b="1" dirty="0">
              <a:solidFill>
                <a:srgbClr val="36609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Google Shape;106;p2" descr="1280px-Carrefour_logo_no_tag.svg.pn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6315075"/>
            <a:ext cx="5365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Google Shape;115;p2" descr="image preview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400"/>
              <a:buFont typeface="Arial" pitchFamily="34" charset="0"/>
              <a:buNone/>
            </a:pPr>
            <a:endParaRPr lang="zh-TW" altLang="zh-TW"/>
          </a:p>
        </p:txBody>
      </p:sp>
      <p:sp>
        <p:nvSpPr>
          <p:cNvPr id="4103" name="Google Shape;116;p2" descr="image preview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400"/>
              <a:buFont typeface="Arial" pitchFamily="34" charset="0"/>
              <a:buNone/>
            </a:pPr>
            <a:endParaRPr lang="zh-TW" altLang="zh-TW"/>
          </a:p>
        </p:txBody>
      </p:sp>
      <p:sp>
        <p:nvSpPr>
          <p:cNvPr id="4150" name="Google Shape;165;p2"/>
          <p:cNvSpPr>
            <a:spLocks noChangeArrowheads="1"/>
          </p:cNvSpPr>
          <p:nvPr/>
        </p:nvSpPr>
        <p:spPr bwMode="auto">
          <a:xfrm>
            <a:off x="3921125" y="3005138"/>
            <a:ext cx="1154113" cy="1154112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pitchFamily="34" charset="0"/>
              <a:buNone/>
            </a:pPr>
            <a:endParaRPr lang="zh-TW" altLang="zh-TW">
              <a:solidFill>
                <a:srgbClr val="FFFFFF"/>
              </a:solidFill>
            </a:endParaRPr>
          </a:p>
        </p:txBody>
      </p:sp>
      <p:sp>
        <p:nvSpPr>
          <p:cNvPr id="163" name="Google Shape;163;p2"/>
          <p:cNvSpPr>
            <a:spLocks noChangeArrowheads="1"/>
          </p:cNvSpPr>
          <p:nvPr/>
        </p:nvSpPr>
        <p:spPr bwMode="auto">
          <a:xfrm>
            <a:off x="598984" y="2087183"/>
            <a:ext cx="3013075" cy="64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zh-TW" sz="2400" dirty="0">
                <a:latin typeface="微軟正黑體" pitchFamily="34" charset="-120"/>
                <a:ea typeface="微軟正黑體" pitchFamily="34" charset="-120"/>
                <a:sym typeface="微軟正黑體" pitchFamily="34" charset="-120"/>
              </a:rPr>
              <a:t>在</a:t>
            </a:r>
            <a:r>
              <a:rPr lang="zh-TW" sz="2400" dirty="0" smtClean="0">
                <a:latin typeface="微軟正黑體" pitchFamily="34" charset="-120"/>
                <a:ea typeface="微軟正黑體" pitchFamily="34" charset="-120"/>
                <a:sym typeface="微軟正黑體" pitchFamily="34" charset="-120"/>
              </a:rPr>
              <a:t>台灣</a:t>
            </a:r>
            <a:r>
              <a:rPr lang="zh-TW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微軟正黑體" pitchFamily="34" charset="-120"/>
              </a:rPr>
              <a:t>深耕</a:t>
            </a:r>
            <a:r>
              <a:rPr lang="zh-TW" altLang="zh-TW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微軟正黑體" pitchFamily="34" charset="-120"/>
              </a:rPr>
              <a:t>3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微軟正黑體" pitchFamily="34" charset="-120"/>
              </a:rPr>
              <a:t>6</a:t>
            </a:r>
            <a:r>
              <a:rPr lang="zh-TW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微軟正黑體" pitchFamily="34" charset="-120"/>
              </a:rPr>
              <a:t>年</a:t>
            </a:r>
            <a:endParaRPr lang="zh-TW" sz="2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sym typeface="微軟正黑體" pitchFamily="34" charset="-120"/>
            </a:endParaRPr>
          </a:p>
        </p:txBody>
      </p:sp>
      <p:sp>
        <p:nvSpPr>
          <p:cNvPr id="69" name="Google Shape;163;p2"/>
          <p:cNvSpPr>
            <a:spLocks noChangeArrowheads="1"/>
          </p:cNvSpPr>
          <p:nvPr/>
        </p:nvSpPr>
        <p:spPr bwMode="auto">
          <a:xfrm>
            <a:off x="598984" y="5427459"/>
            <a:ext cx="3937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微軟正黑體" pitchFamily="34" charset="-120"/>
              </a:rPr>
              <a:t>全球第二大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  <a:sym typeface="微軟正黑體" pitchFamily="34" charset="-120"/>
              </a:rPr>
              <a:t>零售量販業集團</a:t>
            </a:r>
            <a:endParaRPr lang="zh-TW" sz="2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sym typeface="微軟正黑體" pitchFamily="34" charset="-120"/>
            </a:endParaRPr>
          </a:p>
        </p:txBody>
      </p:sp>
      <p:sp>
        <p:nvSpPr>
          <p:cNvPr id="164" name="Google Shape;164;p2"/>
          <p:cNvSpPr>
            <a:spLocks noChangeArrowheads="1"/>
          </p:cNvSpPr>
          <p:nvPr/>
        </p:nvSpPr>
        <p:spPr bwMode="auto">
          <a:xfrm>
            <a:off x="598984" y="3002254"/>
            <a:ext cx="3503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r>
              <a:rPr lang="zh-TW" sz="2400" dirty="0" smtClean="0">
                <a:latin typeface="微軟正黑體" pitchFamily="34" charset="-120"/>
                <a:ea typeface="微軟正黑體" pitchFamily="34" charset="-120"/>
                <a:sym typeface="微軟正黑體" pitchFamily="34" charset="-120"/>
              </a:rPr>
              <a:t>開設</a:t>
            </a:r>
            <a:r>
              <a:rPr lang="zh-TW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微軟正黑體" pitchFamily="34" charset="-120"/>
              </a:rPr>
              <a:t>超過</a:t>
            </a:r>
            <a:r>
              <a:rPr lang="zh-TW" altLang="zh-TW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微軟正黑體" pitchFamily="34" charset="-120"/>
              </a:rPr>
              <a:t>300</a:t>
            </a:r>
            <a:r>
              <a:rPr lang="zh-TW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微軟正黑體" pitchFamily="34" charset="-120"/>
              </a:rPr>
              <a:t>家分店</a:t>
            </a:r>
            <a:endParaRPr lang="zh-TW" sz="2400" dirty="0"/>
          </a:p>
        </p:txBody>
      </p:sp>
      <p:sp>
        <p:nvSpPr>
          <p:cNvPr id="61" name="Google Shape;163;p2"/>
          <p:cNvSpPr>
            <a:spLocks noChangeArrowheads="1"/>
          </p:cNvSpPr>
          <p:nvPr/>
        </p:nvSpPr>
        <p:spPr bwMode="auto">
          <a:xfrm>
            <a:off x="598984" y="4580229"/>
            <a:ext cx="5119118" cy="578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00" rIns="91425" bIns="4570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sym typeface="微軟正黑體" pitchFamily="34" charset="-120"/>
              </a:rPr>
              <a:t>員工人數超過</a:t>
            </a:r>
            <a:r>
              <a:rPr lang="en-US" altLang="zh-TW" sz="2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微軟正黑體" pitchFamily="34" charset="-120"/>
              </a:rPr>
              <a:t>15,000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微軟正黑體" pitchFamily="34" charset="-120"/>
              </a:rPr>
              <a:t>人</a:t>
            </a:r>
            <a:endParaRPr lang="en-US" altLang="zh-TW" sz="24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sym typeface="微軟正黑體" pitchFamily="34" charset="-120"/>
            </a:endParaRPr>
          </a:p>
        </p:txBody>
      </p:sp>
      <p:grpSp>
        <p:nvGrpSpPr>
          <p:cNvPr id="66" name="群組 65"/>
          <p:cNvGrpSpPr/>
          <p:nvPr/>
        </p:nvGrpSpPr>
        <p:grpSpPr>
          <a:xfrm>
            <a:off x="4966671" y="1910686"/>
            <a:ext cx="3931669" cy="4578825"/>
            <a:chOff x="3858240" y="0"/>
            <a:chExt cx="5037138" cy="6226175"/>
          </a:xfrm>
        </p:grpSpPr>
        <p:pic>
          <p:nvPicPr>
            <p:cNvPr id="4098" name="Google Shape;103;p2" descr="5dde5d654c4bfa8970b4c4288c7f2865_r.jpg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58240" y="0"/>
              <a:ext cx="5037138" cy="6226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" name="Google Shape;117;p2" descr="旗子圖案素材| PNG和向量圖| 透明背景圖片| 免費下载- Pngtree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121525" y="579438"/>
              <a:ext cx="963613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" name="Google Shape;118;p2" descr="旗子圖案素材| PNG和向量圖| 透明背景圖片| 免費下载- Pngtree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160963" y="3924300"/>
              <a:ext cx="963612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9" name="Google Shape;119;p2" descr="旗子圖案素材| PNG和向量圖| 透明背景圖片| 免費下载- Pngtree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78700" y="554038"/>
              <a:ext cx="963613" cy="874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0" name="Google Shape;120;p2" descr="旗子圖案素材| PNG和向量圖| 透明背景圖片| 免費下载- Pngtree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278688" y="1084263"/>
              <a:ext cx="963612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" name="Google Shape;121;p2" descr="旗子圖案素材| PNG和向量圖| 透明背景圖片| 免費下载- Pngtree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75288" y="3570288"/>
              <a:ext cx="965200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" name="Google Shape;122;p2" descr="旗子圖案素材| PNG和向量圖| 透明背景圖片| 免費下载- Pngtree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53188" y="3852863"/>
              <a:ext cx="963612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" name="Google Shape;123;p2" descr="旗子圖案素材| PNG和向量圖| 透明背景圖片| 免費下载- Pngtree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665788" y="4310063"/>
              <a:ext cx="963612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" name="Google Shape;124;p2" descr="旗子圖案素材| PNG和向量圖| 透明背景圖片| 免費下载- Pngtree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91163" y="4452938"/>
              <a:ext cx="965200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" name="Google Shape;125;p2" descr="旗子圖案素材| PNG和向量圖| 透明背景圖片| 免費下载- Pngtree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70500" y="4232275"/>
              <a:ext cx="965200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6" name="Google Shape;126;p2" descr="旗子圖案素材| PNG和向量圖| 透明背景圖片| 免費下载- Pngtree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81588" y="3616325"/>
              <a:ext cx="963612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7" name="Google Shape;127;p2" descr="旗子圖案素材| PNG和向量圖| 透明背景圖片| 免費下载- Pngtree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38750" y="3097213"/>
              <a:ext cx="965200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8" name="Google Shape;128;p2" descr="旗子圖案素材| PNG和向量圖| 透明背景圖片| 免費下载- Pngtree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29250" y="2608263"/>
              <a:ext cx="963613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9" name="Google Shape;129;p2" descr="旗子圖案素材| PNG和向量圖| 透明背景圖片| 免費下载- Pngtree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634038" y="2051074"/>
              <a:ext cx="963612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" name="Google Shape;130;p2" descr="旗子圖案素材| PNG和向量圖| 透明背景圖片| 免費下载- Pngtree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902325" y="1662113"/>
              <a:ext cx="963613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1" name="Google Shape;131;p2" descr="旗子圖案素材| PNG和向量圖| 透明背景圖片| 免費下载- Pngtree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59488" y="1220788"/>
              <a:ext cx="963612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2" name="Google Shape;132;p2" descr="旗子圖案素材| PNG和向量圖| 透明背景圖片| 免費下载- Pngtree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99213" y="620713"/>
              <a:ext cx="963612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" name="Google Shape;133;p2" descr="旗子圖案素材| PNG和向量圖| 透明背景圖片| 免費下载- Pngtree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84913" y="1997075"/>
              <a:ext cx="963612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" name="Google Shape;134;p2" descr="旗子圖案素材| PNG和向量圖| 透明背景圖片| 免費下载- Pngtree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989763" y="2244725"/>
              <a:ext cx="963612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5" name="Google Shape;135;p2" descr="旗子圖案素材| PNG和向量圖| 透明背景圖片| 免費下载- Pngtree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38750" y="3806825"/>
              <a:ext cx="965200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6" name="Google Shape;136;p2" descr="旗子圖案素材| PNG和向量圖| 透明背景圖片| 免費下载- Pngtree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07075" y="1417638"/>
              <a:ext cx="963613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7" name="Google Shape;137;p2" descr="旗子圖案素材| PNG和向量圖| 透明背景圖片| 免費下载- Pngtree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27775" y="1047750"/>
              <a:ext cx="963613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8" name="Google Shape;138;p2" descr="旗子圖案素材| PNG和向量圖| 透明背景圖片| 免費下载- Pngtree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634038" y="3113088"/>
              <a:ext cx="963612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9" name="Google Shape;139;p2" descr="旗子圖案素材| PNG和向量圖| 透明背景圖片| 免費下载- Pngtree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16600" y="2246313"/>
              <a:ext cx="963613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0" name="Google Shape;140;p2" descr="旗子圖案素材| PNG和向量圖| 透明背景圖片| 免費下载- Pngtree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208838" y="630238"/>
              <a:ext cx="965200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1" name="Google Shape;141;p2" descr="旗子圖案素材| PNG和向量圖| 透明背景圖片| 免費下载- Pngtree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88088" y="1276350"/>
              <a:ext cx="963612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2" name="Google Shape;142;p2" descr="旗子圖案素材| PNG和向量圖| 透明背景圖片| 免費下载- Pngtree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160963" y="2728913"/>
              <a:ext cx="963612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" name="Google Shape;143;p2" descr="旗子圖案素材| PNG和向量圖| 透明背景圖片| 免費下载- Pngtree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35600" y="3994150"/>
              <a:ext cx="963613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" name="Google Shape;144;p2" descr="旗子圖案素材| PNG和向量圖| 透明背景圖片| 免費下载- Pngtree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49875" y="2173288"/>
              <a:ext cx="965200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" name="Google Shape;145;p2" descr="旗子圖案素材| PNG和向量圖| 透明背景圖片| 免費下载- Pngtree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2275" y="2325688"/>
              <a:ext cx="965200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6" name="Google Shape;146;p2" descr="旗子圖案素材| PNG和向量圖| 透明背景圖片| 免費下载- Pngtree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41988" y="1970088"/>
              <a:ext cx="965200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7" name="Google Shape;147;p2" descr="旗子圖案素材| PNG和向量圖| 透明背景圖片| 免費下载- Pngtree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15013" y="2362200"/>
              <a:ext cx="963612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8" name="Google Shape;148;p2" descr="旗子圖案素材| PNG和向量圖| 透明背景圖片| 免費下载- Pngtree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53075" y="4002088"/>
              <a:ext cx="965200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9" name="Google Shape;149;p2" descr="旗子圖案素材| PNG和向量圖| 透明背景圖片| 免費下载- Pngtree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65750" y="3900488"/>
              <a:ext cx="963613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0" name="Google Shape;150;p2" descr="旗子圖案素材| PNG和向量圖| 透明背景圖片| 免費下载- Pngtree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27700" y="3508375"/>
              <a:ext cx="963613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1" name="Google Shape;151;p2" descr="旗子圖案素材| PNG和向量圖| 透明背景圖片| 免費下载- Pngtree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92838" y="1216025"/>
              <a:ext cx="963612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2" name="Google Shape;152;p2" descr="旗子圖案素材| PNG和向量圖| 透明背景圖片| 免費下载- Pngtree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34100" y="1419225"/>
              <a:ext cx="963613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" name="Google Shape;153;p2" descr="旗子圖案素材| PNG和向量圖| 透明背景圖片| 免費下载- Pngtree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13550" y="912813"/>
              <a:ext cx="963613" cy="874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" name="Google Shape;154;p2" descr="旗子圖案素材| PNG和向量圖| 透明背景圖片| 免費下载- Pngtree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19900" y="539750"/>
              <a:ext cx="876300" cy="874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5" name="Google Shape;155;p2" descr="旗子圖案素材| PNG和向量圖| 透明背景圖片| 免費下载- Pngtree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577013" y="1028700"/>
              <a:ext cx="965200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6" name="Google Shape;156;p2" descr="旗子圖案素材| PNG和向量圖| 透明背景圖片| 免費下载- Pngtree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908800" y="292100"/>
              <a:ext cx="963613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7" name="Google Shape;157;p2" descr="旗子圖案素材| PNG和向量圖| 透明背景圖片| 免費下载- Pngtree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034213" y="784225"/>
              <a:ext cx="965200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8" name="Google Shape;158;p2" descr="旗子圖案素材| PNG和向量圖| 透明背景圖片| 免費下载- Pngtree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53175" y="787400"/>
              <a:ext cx="963613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9" name="Google Shape;159;p2" descr="旗子圖案素材| PNG和向量圖| 透明背景圖片| 免費下载- Pngtree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191125" y="3290888"/>
              <a:ext cx="963613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0" name="Google Shape;160;p2" descr="旗子圖案素材| PNG和向量圖| 透明背景圖片| 免費下载- Pngtree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10213" y="3290888"/>
              <a:ext cx="963612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1" name="Google Shape;161;p2" descr="旗子圖案素材| PNG和向量圖| 透明背景圖片| 免費下载- Pngtree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281863" y="766763"/>
              <a:ext cx="963612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2" name="Google Shape;162;p2" descr="旗子圖案素材| PNG和向量圖| 透明背景圖片| 免費下载- Pngtree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87938" y="3127375"/>
              <a:ext cx="963612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51" name="Google Shape;168;p2"/>
            <p:cNvSpPr>
              <a:spLocks noChangeArrowheads="1"/>
            </p:cNvSpPr>
            <p:nvPr/>
          </p:nvSpPr>
          <p:spPr bwMode="auto">
            <a:xfrm>
              <a:off x="7850188" y="217488"/>
              <a:ext cx="668337" cy="39211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lIns="91425" tIns="45700" rIns="91425" bIns="45700" anchor="ctr"/>
            <a:lstStyle/>
            <a:p>
              <a:pPr algn="ctr">
                <a:buClr>
                  <a:srgbClr val="000000"/>
                </a:buClr>
                <a:buFont typeface="Arial" pitchFamily="34" charset="0"/>
                <a:buNone/>
              </a:pPr>
              <a:endParaRPr lang="zh-TW" altLang="zh-TW">
                <a:solidFill>
                  <a:srgbClr val="FFFFFF"/>
                </a:solidFill>
              </a:endParaRPr>
            </a:p>
          </p:txBody>
        </p:sp>
        <p:sp>
          <p:nvSpPr>
            <p:cNvPr id="4152" name="Google Shape;169;p2"/>
            <p:cNvSpPr>
              <a:spLocks noChangeArrowheads="1"/>
            </p:cNvSpPr>
            <p:nvPr/>
          </p:nvSpPr>
          <p:spPr bwMode="auto">
            <a:xfrm>
              <a:off x="7316788" y="4591050"/>
              <a:ext cx="590550" cy="148113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lIns="91425" tIns="45700" rIns="91425" bIns="45700" anchor="ctr"/>
            <a:lstStyle/>
            <a:p>
              <a:pPr algn="ctr">
                <a:buClr>
                  <a:srgbClr val="000000"/>
                </a:buClr>
                <a:buFont typeface="Arial" pitchFamily="34" charset="0"/>
                <a:buNone/>
              </a:pPr>
              <a:endParaRPr lang="zh-TW" altLang="zh-TW">
                <a:solidFill>
                  <a:srgbClr val="FFFFFF"/>
                </a:solidFill>
              </a:endParaRPr>
            </a:p>
          </p:txBody>
        </p:sp>
        <p:pic>
          <p:nvPicPr>
            <p:cNvPr id="64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25206" y="2545973"/>
              <a:ext cx="547546" cy="528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Google Shape;122;p2" descr="旗子圖案素材| PNG和向量圖| 透明背景圖片| 免費下载- Pngtree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67606" y="2121879"/>
              <a:ext cx="963612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0" name="Google Shape;163;p2"/>
          <p:cNvSpPr>
            <a:spLocks noChangeArrowheads="1"/>
          </p:cNvSpPr>
          <p:nvPr/>
        </p:nvSpPr>
        <p:spPr bwMode="auto">
          <a:xfrm>
            <a:off x="598984" y="3732997"/>
            <a:ext cx="5119118" cy="578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00" rIns="91425" bIns="4570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sym typeface="微軟正黑體" pitchFamily="34" charset="-120"/>
              </a:rPr>
              <a:t>占全台零售型量販業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微軟正黑體" pitchFamily="34" charset="-120"/>
              </a:rPr>
              <a:t>市佔率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微軟正黑體" pitchFamily="34" charset="-120"/>
              </a:rPr>
              <a:t>64%</a:t>
            </a:r>
            <a:endParaRPr lang="zh-TW" sz="2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sym typeface="微軟正黑體" pitchFamily="34" charset="-120"/>
            </a:endParaRPr>
          </a:p>
        </p:txBody>
      </p:sp>
      <p:pic>
        <p:nvPicPr>
          <p:cNvPr id="67" name="Picture 8" descr="https://lh4.googleusercontent.com/wtj1sO1Xuxluzpd3-hp2H8se4c7nciYfmGfJhnPSevkc99Xd6kb_X0knqfSghOw_XQAIuJaILUne7wSNUYED_knc_3cCkLnc0C6uSaPBgQSGBgHs_axe8qzB-N0_MY5tJn1tZim1ommBVRGca6Hb4ZCxpSLJyIpgzWS6NV26oroWrGfTSvlY9L-kKrO4P2yo9puAkd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84586" y="0"/>
            <a:ext cx="4486275" cy="1828800"/>
          </a:xfrm>
          <a:prstGeom prst="rect">
            <a:avLst/>
          </a:prstGeom>
          <a:noFill/>
        </p:spPr>
      </p:pic>
      <p:pic>
        <p:nvPicPr>
          <p:cNvPr id="68" name="Picture 8" descr="https://lh4.googleusercontent.com/wtj1sO1Xuxluzpd3-hp2H8se4c7nciYfmGfJhnPSevkc99Xd6kb_X0knqfSghOw_XQAIuJaILUne7wSNUYED_knc_3cCkLnc0C6uSaPBgQSGBgHs_axe8qzB-N0_MY5tJn1tZim1ommBVRGca6Hb4ZCxpSLJyIpgzWS6NV26oroWrGfTSvlY9L-kKrO4P2yo9puAkd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01966" y="0"/>
            <a:ext cx="4486275" cy="1828800"/>
          </a:xfrm>
          <a:prstGeom prst="rect">
            <a:avLst/>
          </a:prstGeom>
          <a:noFill/>
        </p:spPr>
      </p:pic>
      <p:sp>
        <p:nvSpPr>
          <p:cNvPr id="71" name="文字方塊 70"/>
          <p:cNvSpPr txBox="1"/>
          <p:nvPr/>
        </p:nvSpPr>
        <p:spPr>
          <a:xfrm>
            <a:off x="204716" y="655093"/>
            <a:ext cx="2606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366092"/>
                </a:solidFill>
                <a:latin typeface="微軟正黑體" pitchFamily="34" charset="-120"/>
                <a:ea typeface="微軟正黑體" pitchFamily="34" charset="-120"/>
              </a:rPr>
              <a:t>關於家樂福</a:t>
            </a:r>
            <a:endParaRPr lang="zh-TW" altLang="en-US" sz="3600" b="1" dirty="0">
              <a:solidFill>
                <a:srgbClr val="36609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  <p:bldP spid="69" grpId="0"/>
      <p:bldP spid="164" grpId="0"/>
      <p:bldP spid="61" grpId="0"/>
      <p:bldP spid="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814" y="1214274"/>
            <a:ext cx="7463025" cy="499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oogle Shape;170;g166120195ca_1_94" descr="1280px-Carrefour_logo_no_tag.svg.pn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6353175"/>
            <a:ext cx="5365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464024" y="1105475"/>
            <a:ext cx="8229600" cy="764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Picture 8" descr="https://lh4.googleusercontent.com/wtj1sO1Xuxluzpd3-hp2H8se4c7nciYfmGfJhnPSevkc99Xd6kb_X0knqfSghOw_XQAIuJaILUne7wSNUYED_knc_3cCkLnc0C6uSaPBgQSGBgHs_axe8qzB-N0_MY5tJn1tZim1ommBVRGca6Hb4ZCxpSLJyIpgzWS6NV26oroWrGfTSvlY9L-kKrO4P2yo9puAkd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586" y="0"/>
            <a:ext cx="4486275" cy="1828800"/>
          </a:xfrm>
          <a:prstGeom prst="rect">
            <a:avLst/>
          </a:prstGeom>
          <a:noFill/>
        </p:spPr>
      </p:pic>
      <p:pic>
        <p:nvPicPr>
          <p:cNvPr id="13" name="Picture 8" descr="https://lh4.googleusercontent.com/wtj1sO1Xuxluzpd3-hp2H8se4c7nciYfmGfJhnPSevkc99Xd6kb_X0knqfSghOw_XQAIuJaILUne7wSNUYED_knc_3cCkLnc0C6uSaPBgQSGBgHs_axe8qzB-N0_MY5tJn1tZim1ommBVRGca6Hb4ZCxpSLJyIpgzWS6NV26oroWrGfTSvlY9L-kKrO4P2yo9puAkd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01966" y="0"/>
            <a:ext cx="4486275" cy="1828800"/>
          </a:xfrm>
          <a:prstGeom prst="rect">
            <a:avLst/>
          </a:prstGeom>
          <a:noFill/>
        </p:spPr>
      </p:pic>
      <p:sp>
        <p:nvSpPr>
          <p:cNvPr id="14" name="文字方塊 13"/>
          <p:cNvSpPr txBox="1"/>
          <p:nvPr/>
        </p:nvSpPr>
        <p:spPr>
          <a:xfrm>
            <a:off x="204716" y="655093"/>
            <a:ext cx="2606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366092"/>
                </a:solidFill>
                <a:latin typeface="微軟正黑體" pitchFamily="34" charset="-120"/>
                <a:ea typeface="微軟正黑體" pitchFamily="34" charset="-120"/>
              </a:rPr>
              <a:t>關於家樂福</a:t>
            </a:r>
            <a:endParaRPr lang="zh-TW" altLang="en-US" sz="3600" b="1" dirty="0">
              <a:solidFill>
                <a:srgbClr val="36609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Google Shape;177;g161dec2a783_0_5" descr="1280px-Carrefour_logo_no_tag.svg.pn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6315075"/>
            <a:ext cx="5365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Google Shape;179;g161dec2a783_0_5"/>
          <p:cNvSpPr>
            <a:spLocks noChangeArrowheads="1"/>
          </p:cNvSpPr>
          <p:nvPr/>
        </p:nvSpPr>
        <p:spPr bwMode="auto">
          <a:xfrm>
            <a:off x="539750" y="501332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pitchFamily="34" charset="0"/>
              <a:buNone/>
            </a:pPr>
            <a:endParaRPr lang="zh-TW" altLang="zh-TW" sz="1800">
              <a:latin typeface="微軟正黑體" pitchFamily="34" charset="-120"/>
              <a:ea typeface="微軟正黑體" pitchFamily="34" charset="-120"/>
              <a:sym typeface="微軟正黑體" pitchFamily="34" charset="-120"/>
            </a:endParaRPr>
          </a:p>
        </p:txBody>
      </p:sp>
      <p:sp>
        <p:nvSpPr>
          <p:cNvPr id="5127" name="Google Shape;180;g161dec2a783_0_5"/>
          <p:cNvSpPr>
            <a:spLocks noChangeArrowheads="1"/>
          </p:cNvSpPr>
          <p:nvPr/>
        </p:nvSpPr>
        <p:spPr bwMode="auto">
          <a:xfrm>
            <a:off x="338138" y="1901404"/>
            <a:ext cx="649939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lnSpc>
                <a:spcPct val="150000"/>
              </a:lnSpc>
              <a:buClr>
                <a:srgbClr val="000000"/>
              </a:buClr>
              <a:buSzPts val="1800"/>
              <a:buFont typeface="Noto Sans"/>
              <a:buChar char="●"/>
            </a:pPr>
            <a:r>
              <a:rPr lang="zh-TW" sz="2400" dirty="0">
                <a:latin typeface="微軟正黑體" pitchFamily="34" charset="-120"/>
                <a:ea typeface="微軟正黑體" pitchFamily="34" charset="-120"/>
                <a:sym typeface="微軟正黑體" pitchFamily="34" charset="-120"/>
              </a:rPr>
              <a:t>家樂福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  <a:sym typeface="微軟正黑體" pitchFamily="34" charset="-120"/>
              </a:rPr>
              <a:t>目標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  <a:sym typeface="微軟正黑體" pitchFamily="34" charset="-120"/>
              </a:rPr>
              <a:t>:</a:t>
            </a:r>
            <a:endParaRPr lang="zh-TW" altLang="zh-TW" sz="2400" dirty="0"/>
          </a:p>
          <a:p>
            <a:pPr marL="628650" lvl="1" indent="-285750">
              <a:lnSpc>
                <a:spcPct val="150000"/>
              </a:lnSpc>
              <a:buClr>
                <a:srgbClr val="000000"/>
              </a:buClr>
              <a:buSzPts val="1800"/>
              <a:buFont typeface="Wingdings" pitchFamily="2" charset="2"/>
              <a:buChar char="ü"/>
            </a:pPr>
            <a:r>
              <a:rPr lang="zh-TW" altLang="zh-TW" sz="2400" dirty="0">
                <a:latin typeface="微軟正黑體" pitchFamily="34" charset="-120"/>
                <a:ea typeface="微軟正黑體" pitchFamily="34" charset="-120"/>
                <a:sym typeface="微軟正黑體" pitchFamily="34" charset="-120"/>
              </a:rPr>
              <a:t>目標於</a:t>
            </a:r>
            <a:r>
              <a:rPr lang="zh-TW" altLang="zh-TW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微軟正黑體" pitchFamily="34" charset="-120"/>
              </a:rPr>
              <a:t>2026年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  <a:sym typeface="微軟正黑體" pitchFamily="34" charset="-120"/>
              </a:rPr>
              <a:t>成為</a:t>
            </a:r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微軟正黑體" pitchFamily="34" charset="-120"/>
              </a:rPr>
              <a:t>全通路零售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  <a:sym typeface="微軟正黑體" pitchFamily="34" charset="-120"/>
              </a:rPr>
              <a:t>的</a:t>
            </a:r>
            <a:r>
              <a:rPr lang="zh-TW" altLang="zh-TW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微軟正黑體" pitchFamily="34" charset="-120"/>
              </a:rPr>
              <a:t>領先者</a:t>
            </a:r>
            <a:endParaRPr lang="en-US" altLang="zh-TW" sz="2400" dirty="0">
              <a:latin typeface="微軟正黑體" pitchFamily="34" charset="-120"/>
              <a:ea typeface="微軟正黑體" pitchFamily="34" charset="-120"/>
              <a:sym typeface="微軟正黑體" pitchFamily="34" charset="-120"/>
            </a:endParaRPr>
          </a:p>
        </p:txBody>
      </p:sp>
      <p:sp>
        <p:nvSpPr>
          <p:cNvPr id="5129" name="Google Shape;182;g161dec2a783_0_5" descr="家樂福影響力概念店Carrefour impact | Facebook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400"/>
              <a:buFont typeface="Arial" pitchFamily="34" charset="0"/>
              <a:buNone/>
            </a:pPr>
            <a:endParaRPr lang="zh-TW" altLang="zh-TW"/>
          </a:p>
        </p:txBody>
      </p:sp>
      <p:pic>
        <p:nvPicPr>
          <p:cNvPr id="23" name="Google Shape;108;p2" descr="2020 TOP 100 字樣設計-07.png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4576" y="4803694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Google Shape;109;p2" descr="Carrefour impact.jpg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79933" y="4912876"/>
            <a:ext cx="12961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Google Shape;110;p2" descr="Mia C'bon.jpg"/>
          <p:cNvPicPr preferRelativeResize="0"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3147" y="4913270"/>
            <a:ext cx="1116232" cy="111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Google Shape;111;p2" descr="2020 TOP 100 字樣設計-03.png"/>
          <p:cNvPicPr preferRelativeResize="0"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6950" y="3141794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Google Shape;112;p2" descr="2020 TOP 100 字樣設計-04.png"/>
          <p:cNvPicPr preferRelativeResize="0"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2400" y="3141795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Google Shape;113;p2" descr="2020 TOP 100 字樣設計-05.png"/>
          <p:cNvPicPr preferRelativeResize="0"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7850" y="3155442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圖片 28" descr="家樂福購物中心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66949" y="3302834"/>
            <a:ext cx="1080120" cy="1080120"/>
          </a:xfrm>
          <a:prstGeom prst="rect">
            <a:avLst/>
          </a:prstGeom>
        </p:spPr>
      </p:pic>
      <p:pic>
        <p:nvPicPr>
          <p:cNvPr id="30" name="Picture 8" descr="https://lh4.googleusercontent.com/wtj1sO1Xuxluzpd3-hp2H8se4c7nciYfmGfJhnPSevkc99Xd6kb_X0knqfSghOw_XQAIuJaILUne7wSNUYED_knc_3cCkLnc0C6uSaPBgQSGBgHs_axe8qzB-N0_MY5tJn1tZim1ommBVRGca6Hb4ZCxpSLJyIpgzWS6NV26oroWrGfTSvlY9L-kKrO4P2yo9puAkd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84586" y="0"/>
            <a:ext cx="4486275" cy="1828800"/>
          </a:xfrm>
          <a:prstGeom prst="rect">
            <a:avLst/>
          </a:prstGeom>
          <a:noFill/>
        </p:spPr>
      </p:pic>
      <p:pic>
        <p:nvPicPr>
          <p:cNvPr id="31" name="Picture 8" descr="https://lh4.googleusercontent.com/wtj1sO1Xuxluzpd3-hp2H8se4c7nciYfmGfJhnPSevkc99Xd6kb_X0knqfSghOw_XQAIuJaILUne7wSNUYED_knc_3cCkLnc0C6uSaPBgQSGBgHs_axe8qzB-N0_MY5tJn1tZim1ommBVRGca6Hb4ZCxpSLJyIpgzWS6NV26oroWrGfTSvlY9L-kKrO4P2yo9puAkd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01966" y="0"/>
            <a:ext cx="4486275" cy="1828800"/>
          </a:xfrm>
          <a:prstGeom prst="rect">
            <a:avLst/>
          </a:prstGeom>
          <a:noFill/>
        </p:spPr>
      </p:pic>
      <p:sp>
        <p:nvSpPr>
          <p:cNvPr id="32" name="文字方塊 31"/>
          <p:cNvSpPr txBox="1"/>
          <p:nvPr/>
        </p:nvSpPr>
        <p:spPr>
          <a:xfrm>
            <a:off x="204716" y="655093"/>
            <a:ext cx="2606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366092"/>
                </a:solidFill>
                <a:latin typeface="微軟正黑體" pitchFamily="34" charset="-120"/>
                <a:ea typeface="微軟正黑體" pitchFamily="34" charset="-120"/>
              </a:rPr>
              <a:t>關於家樂福</a:t>
            </a:r>
            <a:endParaRPr lang="zh-TW" altLang="en-US" sz="3600" b="1" dirty="0">
              <a:solidFill>
                <a:srgbClr val="36609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文字方塊 7"/>
          <p:cNvSpPr txBox="1">
            <a:spLocks noChangeArrowheads="1"/>
          </p:cNvSpPr>
          <p:nvPr/>
        </p:nvSpPr>
        <p:spPr bwMode="auto">
          <a:xfrm>
            <a:off x="270846" y="2856109"/>
            <a:ext cx="7098945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r>
              <a:rPr lang="en-US" altLang="zh-TW" sz="2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2018</a:t>
            </a:r>
            <a:r>
              <a:rPr lang="zh-TW" altLang="en-US" sz="2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zh-TW" altLang="en-US" sz="2600" b="1" dirty="0">
                <a:latin typeface="微軟正黑體" pitchFamily="34" charset="-120"/>
                <a:ea typeface="微軟正黑體" pitchFamily="34" charset="-120"/>
              </a:rPr>
              <a:t>家樂福提出</a:t>
            </a:r>
            <a:r>
              <a:rPr lang="zh-TW" altLang="en-US" sz="2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食物轉型</a:t>
            </a:r>
            <a:r>
              <a:rPr lang="zh-TW" altLang="en-US" sz="26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計畫</a:t>
            </a:r>
            <a:endParaRPr lang="en-US" altLang="zh-TW" sz="26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Clr>
                <a:srgbClr val="000000"/>
              </a:buClr>
              <a:buFont typeface="Arial" pitchFamily="34" charset="0"/>
              <a:buNone/>
            </a:pPr>
            <a:endParaRPr lang="en-US" altLang="zh-TW" sz="10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Clr>
                <a:srgbClr val="000000"/>
              </a:buClr>
              <a:buFont typeface="Arial" pitchFamily="34" charset="0"/>
              <a:buNone/>
            </a:pPr>
            <a:endParaRPr lang="en-US" altLang="zh-TW" sz="10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Clr>
                <a:srgbClr val="000000"/>
              </a:buClr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首推亞洲第一「自有品牌非籠飼雞蛋」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Clr>
                <a:srgbClr val="000000"/>
              </a:buClr>
            </a:pPr>
            <a:endParaRPr lang="en-US" altLang="zh-TW" sz="8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Clr>
                <a:srgbClr val="000000"/>
              </a:buClr>
            </a:pPr>
            <a:r>
              <a:rPr lang="zh-TW" altLang="en-US" sz="2200" b="1" dirty="0" smtClean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消費者每購買一盒「家樂福自有品牌非籠飼雞蛋」，</a:t>
            </a:r>
            <a:r>
              <a:rPr lang="zh-TW" altLang="en-US" sz="2200" dirty="0" smtClean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sz="2200" dirty="0" smtClean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200" b="1" dirty="0" smtClean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家樂福為你捐一元推動促進經濟動物福利！</a:t>
            </a:r>
            <a:endParaRPr lang="en-US" altLang="zh-TW" sz="2200" b="1" dirty="0" smtClean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Clr>
                <a:srgbClr val="000000"/>
              </a:buClr>
            </a:pPr>
            <a:endParaRPr lang="en-US" altLang="zh-TW" sz="800" b="1" dirty="0" smtClean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Clr>
                <a:srgbClr val="000000"/>
              </a:buClr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重視經濟動物福利就是重視自己的健康與環境永續</a:t>
            </a:r>
            <a:endParaRPr lang="zh-TW" altLang="en-US" sz="2200" b="1" dirty="0" smtClean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Clr>
                <a:srgbClr val="000000"/>
              </a:buClr>
              <a:buFont typeface="Arial" pitchFamily="34" charset="0"/>
              <a:buNone/>
            </a:pPr>
            <a:endParaRPr lang="en-US" altLang="zh-TW" sz="22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15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096" y="1927997"/>
            <a:ext cx="634310" cy="6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1125" y="1911229"/>
            <a:ext cx="607880" cy="62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4724" y="1943000"/>
            <a:ext cx="574017" cy="593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24460" y="1978300"/>
            <a:ext cx="491424" cy="55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21604" y="1950059"/>
            <a:ext cx="398096" cy="5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8898" y="5545882"/>
            <a:ext cx="572912" cy="54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43608" y="5518112"/>
            <a:ext cx="615608" cy="570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11367" y="5540990"/>
            <a:ext cx="632560" cy="54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77854" y="5555231"/>
            <a:ext cx="533832" cy="53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21352" y="5565502"/>
            <a:ext cx="456821" cy="52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Google Shape;170;g166120195ca_1_94" descr="1280px-Carrefour_logo_no_tag.svg.png"/>
          <p:cNvPicPr preferRelativeResize="0"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9388" y="6353175"/>
            <a:ext cx="5365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096836" y="3616656"/>
            <a:ext cx="1856095" cy="201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684610" y="1946964"/>
            <a:ext cx="1954423" cy="188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8" descr="https://lh4.googleusercontent.com/wtj1sO1Xuxluzpd3-hp2H8se4c7nciYfmGfJhnPSevkc99Xd6kb_X0knqfSghOw_XQAIuJaILUne7wSNUYED_knc_3cCkLnc0C6uSaPBgQSGBgHs_axe8qzB-N0_MY5tJn1tZim1ommBVRGca6Hb4ZCxpSLJyIpgzWS6NV26oroWrGfTSvlY9L-kKrO4P2yo9puAkd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084586" y="0"/>
            <a:ext cx="4486275" cy="1828800"/>
          </a:xfrm>
          <a:prstGeom prst="rect">
            <a:avLst/>
          </a:prstGeom>
          <a:noFill/>
        </p:spPr>
      </p:pic>
      <p:pic>
        <p:nvPicPr>
          <p:cNvPr id="23" name="Picture 8" descr="https://lh4.googleusercontent.com/wtj1sO1Xuxluzpd3-hp2H8se4c7nciYfmGfJhnPSevkc99Xd6kb_X0knqfSghOw_XQAIuJaILUne7wSNUYED_knc_3cCkLnc0C6uSaPBgQSGBgHs_axe8qzB-N0_MY5tJn1tZim1ommBVRGca6Hb4ZCxpSLJyIpgzWS6NV26oroWrGfTSvlY9L-kKrO4P2yo9puAkd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401966" y="0"/>
            <a:ext cx="4486275" cy="1828800"/>
          </a:xfrm>
          <a:prstGeom prst="rect">
            <a:avLst/>
          </a:prstGeom>
          <a:noFill/>
        </p:spPr>
      </p:pic>
      <p:sp>
        <p:nvSpPr>
          <p:cNvPr id="24" name="文字方塊 23"/>
          <p:cNvSpPr txBox="1"/>
          <p:nvPr/>
        </p:nvSpPr>
        <p:spPr>
          <a:xfrm>
            <a:off x="218364" y="382137"/>
            <a:ext cx="2415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家樂福</a:t>
            </a:r>
            <a:endParaRPr lang="en-US" altLang="zh-TW" sz="3600" b="1" dirty="0" smtClean="0">
              <a:solidFill>
                <a:schemeClr val="accent3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600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願景</a:t>
            </a:r>
            <a:endParaRPr lang="zh-TW" altLang="en-US" sz="3600" b="1" dirty="0">
              <a:solidFill>
                <a:schemeClr val="accent3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lh4.googleusercontent.com/wtj1sO1Xuxluzpd3-hp2H8se4c7nciYfmGfJhnPSevkc99Xd6kb_X0knqfSghOw_XQAIuJaILUne7wSNUYED_knc_3cCkLnc0C6uSaPBgQSGBgHs_axe8qzB-N0_MY5tJn1tZim1ommBVRGca6Hb4ZCxpSLJyIpgzWS6NV26oroWrGfTSvlY9L-kKrO4P2yo9puAkd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586" y="0"/>
            <a:ext cx="4486275" cy="1828800"/>
          </a:xfrm>
          <a:prstGeom prst="rect">
            <a:avLst/>
          </a:prstGeom>
          <a:noFill/>
        </p:spPr>
      </p:pic>
      <p:pic>
        <p:nvPicPr>
          <p:cNvPr id="5" name="Picture 8" descr="https://lh4.googleusercontent.com/wtj1sO1Xuxluzpd3-hp2H8se4c7nciYfmGfJhnPSevkc99Xd6kb_X0knqfSghOw_XQAIuJaILUne7wSNUYED_knc_3cCkLnc0C6uSaPBgQSGBgHs_axe8qzB-N0_MY5tJn1tZim1ommBVRGca6Hb4ZCxpSLJyIpgzWS6NV26oroWrGfTSvlY9L-kKrO4P2yo9puAkd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1966" y="0"/>
            <a:ext cx="4486275" cy="1828800"/>
          </a:xfrm>
          <a:prstGeom prst="rect">
            <a:avLst/>
          </a:prstGeom>
          <a:noFill/>
        </p:spPr>
      </p:pic>
      <p:sp>
        <p:nvSpPr>
          <p:cNvPr id="6" name="文字方塊 5"/>
          <p:cNvSpPr txBox="1"/>
          <p:nvPr/>
        </p:nvSpPr>
        <p:spPr>
          <a:xfrm>
            <a:off x="218363" y="627801"/>
            <a:ext cx="2565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366092"/>
                </a:solidFill>
                <a:latin typeface="微軟正黑體" pitchFamily="34" charset="-120"/>
                <a:ea typeface="微軟正黑體" pitchFamily="34" charset="-120"/>
              </a:rPr>
              <a:t>數位零售業</a:t>
            </a:r>
            <a:endParaRPr lang="zh-TW" altLang="en-US" sz="3600" b="1" dirty="0">
              <a:solidFill>
                <a:srgbClr val="36609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27756" y="4394441"/>
            <a:ext cx="5498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 2022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年 榮獲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IDC</a:t>
            </a: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亞太未來企業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大獎</a:t>
            </a:r>
            <a:endParaRPr lang="zh-TW" altLang="en-US" sz="2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27756" y="2234201"/>
            <a:ext cx="4948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 2015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年開始布局線上購物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27756" y="2774261"/>
            <a:ext cx="4555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 2018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年家樂福手機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APP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上線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27756" y="3314321"/>
            <a:ext cx="5891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成立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數位零售學院</a:t>
            </a:r>
            <a:endParaRPr lang="zh-TW" altLang="en-US" sz="2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27756" y="3854381"/>
            <a:ext cx="5655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成為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Google 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全球數位轉型策略夥伴</a:t>
            </a:r>
            <a:endParaRPr lang="zh-TW" altLang="en-US" sz="2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4" name="圖片 13" descr="16668624056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741" y="4948407"/>
            <a:ext cx="2227713" cy="1709133"/>
          </a:xfrm>
          <a:prstGeom prst="rect">
            <a:avLst/>
          </a:prstGeom>
        </p:spPr>
      </p:pic>
      <p:pic>
        <p:nvPicPr>
          <p:cNvPr id="15" name="圖片 14" descr="Google DRA 2022.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4970" y="1959548"/>
            <a:ext cx="2268779" cy="1701584"/>
          </a:xfrm>
          <a:prstGeom prst="rect">
            <a:avLst/>
          </a:prstGeom>
        </p:spPr>
      </p:pic>
      <p:pic>
        <p:nvPicPr>
          <p:cNvPr id="16" name="Google Shape;170;g166120195ca_1_94" descr="1280px-Carrefour_logo_no_tag.svg.png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353175"/>
            <a:ext cx="5365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矩形 16"/>
          <p:cNvSpPr/>
          <p:nvPr/>
        </p:nvSpPr>
        <p:spPr>
          <a:xfrm>
            <a:off x="5718412" y="3384645"/>
            <a:ext cx="2306472" cy="17878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 descr="IMG_0268 (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63518" y="3419856"/>
            <a:ext cx="2220422" cy="1703539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430028" y="4888035"/>
            <a:ext cx="5498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軟體開發團隊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APP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開發團隊</a:t>
            </a:r>
            <a:endParaRPr lang="en-US" altLang="zh-TW" sz="24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核心系統開發團隊</a:t>
            </a:r>
            <a:endParaRPr lang="en-US" altLang="zh-TW" sz="24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系統資料分析團隊</a:t>
            </a:r>
            <a:endParaRPr lang="en-US" altLang="zh-TW" sz="24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Google Shape;170;g166120195ca_1_94" descr="1280px-Carrefour_logo_no_tag.svg.pn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6315075"/>
            <a:ext cx="5365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https://lh4.googleusercontent.com/wtj1sO1Xuxluzpd3-hp2H8se4c7nciYfmGfJhnPSevkc99Xd6kb_X0knqfSghOw_XQAIuJaILUne7wSNUYED_knc_3cCkLnc0C6uSaPBgQSGBgHs_axe8qzB-N0_MY5tJn1tZim1ommBVRGca6Hb4ZCxpSLJyIpgzWS6NV26oroWrGfTSvlY9L-kKrO4P2yo9puAkd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586" y="0"/>
            <a:ext cx="4486275" cy="1828800"/>
          </a:xfrm>
          <a:prstGeom prst="rect">
            <a:avLst/>
          </a:prstGeom>
          <a:noFill/>
        </p:spPr>
      </p:pic>
      <p:pic>
        <p:nvPicPr>
          <p:cNvPr id="11" name="Picture 8" descr="https://lh4.googleusercontent.com/wtj1sO1Xuxluzpd3-hp2H8se4c7nciYfmGfJhnPSevkc99Xd6kb_X0knqfSghOw_XQAIuJaILUne7wSNUYED_knc_3cCkLnc0C6uSaPBgQSGBgHs_axe8qzB-N0_MY5tJn1tZim1ommBVRGca6Hb4ZCxpSLJyIpgzWS6NV26oroWrGfTSvlY9L-kKrO4P2yo9puAkd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01966" y="0"/>
            <a:ext cx="4486275" cy="1828800"/>
          </a:xfrm>
          <a:prstGeom prst="rect">
            <a:avLst/>
          </a:prstGeom>
          <a:noFill/>
        </p:spPr>
      </p:pic>
      <p:pic>
        <p:nvPicPr>
          <p:cNvPr id="12" name="圖片 11" descr="IMG_94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4197" y="4387417"/>
            <a:ext cx="2840412" cy="2130309"/>
          </a:xfrm>
          <a:prstGeom prst="rect">
            <a:avLst/>
          </a:prstGeom>
        </p:spPr>
      </p:pic>
      <p:pic>
        <p:nvPicPr>
          <p:cNvPr id="14" name="圖片 13" descr="Image_20230223_151631_480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29605" y="1940572"/>
            <a:ext cx="2819682" cy="2232248"/>
          </a:xfrm>
          <a:prstGeom prst="rect">
            <a:avLst/>
          </a:prstGeom>
        </p:spPr>
      </p:pic>
      <p:grpSp>
        <p:nvGrpSpPr>
          <p:cNvPr id="15" name="群組 14"/>
          <p:cNvGrpSpPr/>
          <p:nvPr/>
        </p:nvGrpSpPr>
        <p:grpSpPr>
          <a:xfrm>
            <a:off x="1288482" y="4961660"/>
            <a:ext cx="3747542" cy="1657504"/>
            <a:chOff x="6588224" y="1779662"/>
            <a:chExt cx="2376264" cy="1761027"/>
          </a:xfrm>
        </p:grpSpPr>
        <p:sp>
          <p:nvSpPr>
            <p:cNvPr id="19" name="矩形 18"/>
            <p:cNvSpPr/>
            <p:nvPr/>
          </p:nvSpPr>
          <p:spPr>
            <a:xfrm>
              <a:off x="6588224" y="1779662"/>
              <a:ext cx="2376264" cy="165618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660232" y="1872208"/>
              <a:ext cx="2304256" cy="166848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zh-TW" altLang="en-US" sz="1800" b="1" dirty="0" smtClean="0">
                  <a:latin typeface="微軟正黑體" pitchFamily="34" charset="-120"/>
                  <a:ea typeface="微軟正黑體" pitchFamily="34" charset="-120"/>
                </a:rPr>
                <a:t>營業團隊培訓</a:t>
              </a:r>
              <a:r>
                <a:rPr lang="en-US" altLang="zh-TW" sz="1800" b="1" dirty="0" smtClean="0">
                  <a:latin typeface="微軟正黑體" pitchFamily="34" charset="-120"/>
                  <a:ea typeface="微軟正黑體" pitchFamily="34" charset="-120"/>
                </a:rPr>
                <a:t>:</a:t>
              </a:r>
              <a:endParaRPr lang="en-US" altLang="zh-TW" sz="1800" dirty="0" smtClean="0"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en-US" altLang="zh-TW" sz="1800" dirty="0" smtClean="0">
                  <a:latin typeface="微軟正黑體" pitchFamily="34" charset="-120"/>
                  <a:ea typeface="微軟正黑體" pitchFamily="34" charset="-120"/>
                </a:rPr>
                <a:t>1.</a:t>
              </a:r>
              <a:r>
                <a:rPr lang="zh-TW" altLang="en-US" sz="1800" dirty="0" smtClean="0">
                  <a:latin typeface="微軟正黑體" pitchFamily="34" charset="-120"/>
                  <a:ea typeface="微軟正黑體" pitchFamily="34" charset="-120"/>
                </a:rPr>
                <a:t>儲備店經理職能發展訓練</a:t>
              </a:r>
              <a:endParaRPr lang="en-US" altLang="zh-TW" sz="1800" dirty="0" smtClean="0"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en-US" altLang="zh-TW" sz="1800" dirty="0" smtClean="0">
                  <a:latin typeface="微軟正黑體" pitchFamily="34" charset="-120"/>
                  <a:ea typeface="微軟正黑體" pitchFamily="34" charset="-120"/>
                </a:rPr>
                <a:t>2.</a:t>
              </a:r>
              <a:r>
                <a:rPr lang="zh-TW" altLang="en-US" sz="1800" dirty="0" smtClean="0">
                  <a:latin typeface="微軟正黑體" pitchFamily="34" charset="-120"/>
                  <a:ea typeface="微軟正黑體" pitchFamily="34" charset="-120"/>
                </a:rPr>
                <a:t>儲備處長職能發展訓練</a:t>
              </a:r>
              <a:endParaRPr lang="en-US" altLang="zh-TW" sz="1800" dirty="0" smtClean="0"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en-US" altLang="zh-TW" sz="1800" dirty="0" smtClean="0">
                  <a:latin typeface="微軟正黑體" pitchFamily="34" charset="-120"/>
                  <a:ea typeface="微軟正黑體" pitchFamily="34" charset="-120"/>
                </a:rPr>
                <a:t>3.</a:t>
              </a:r>
              <a:r>
                <a:rPr lang="zh-TW" altLang="en-US" sz="1800" dirty="0" smtClean="0">
                  <a:latin typeface="微軟正黑體" pitchFamily="34" charset="-120"/>
                  <a:ea typeface="微軟正黑體" pitchFamily="34" charset="-120"/>
                </a:rPr>
                <a:t>儲備課長職能發展訓練</a:t>
              </a:r>
              <a:endParaRPr lang="en-US" altLang="zh-TW" sz="1800" dirty="0" smtClean="0"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en-US" altLang="zh-TW" sz="1800" dirty="0" smtClean="0">
                  <a:latin typeface="微軟正黑體" pitchFamily="34" charset="-120"/>
                  <a:ea typeface="微軟正黑體" pitchFamily="34" charset="-120"/>
                </a:rPr>
                <a:t>4.</a:t>
              </a:r>
              <a:r>
                <a:rPr lang="zh-TW" altLang="en-US" sz="1800" dirty="0" smtClean="0">
                  <a:latin typeface="微軟正黑體" pitchFamily="34" charset="-120"/>
                  <a:ea typeface="微軟正黑體" pitchFamily="34" charset="-120"/>
                </a:rPr>
                <a:t>營業組長職能發展訓練</a:t>
              </a:r>
              <a:endParaRPr lang="zh-TW" altLang="en-US" sz="18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1267295" y="3492137"/>
            <a:ext cx="3905206" cy="1298227"/>
            <a:chOff x="3995936" y="339502"/>
            <a:chExt cx="3222104" cy="1656184"/>
          </a:xfrm>
        </p:grpSpPr>
        <p:sp>
          <p:nvSpPr>
            <p:cNvPr id="22" name="矩形 21"/>
            <p:cNvSpPr/>
            <p:nvPr/>
          </p:nvSpPr>
          <p:spPr>
            <a:xfrm>
              <a:off x="3995936" y="339502"/>
              <a:ext cx="3096344" cy="165618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4139952" y="565076"/>
              <a:ext cx="3078088" cy="1364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800" b="1" dirty="0" smtClean="0">
                  <a:latin typeface="微軟正黑體" pitchFamily="34" charset="-120"/>
                  <a:ea typeface="微軟正黑體" pitchFamily="34" charset="-120"/>
                </a:rPr>
                <a:t>年輕世代人才發展</a:t>
              </a:r>
              <a:r>
                <a:rPr lang="en-US" altLang="zh-TW" sz="1800" b="1" dirty="0" smtClean="0">
                  <a:latin typeface="微軟正黑體" pitchFamily="34" charset="-120"/>
                  <a:ea typeface="微軟正黑體" pitchFamily="34" charset="-120"/>
                </a:rPr>
                <a:t>:</a:t>
              </a:r>
              <a:r>
                <a:rPr lang="zh-TW" altLang="en-US" sz="1800" b="1" dirty="0" smtClean="0">
                  <a:latin typeface="微軟正黑體" pitchFamily="34" charset="-120"/>
                  <a:ea typeface="微軟正黑體" pitchFamily="34" charset="-120"/>
                </a:rPr>
                <a:t> </a:t>
              </a:r>
              <a:endParaRPr lang="en-US" altLang="zh-TW" sz="1800" b="1" dirty="0" smtClean="0"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en-US" altLang="zh-TW" sz="1800" dirty="0" smtClean="0">
                  <a:latin typeface="微軟正黑體" pitchFamily="34" charset="-120"/>
                  <a:ea typeface="微軟正黑體" pitchFamily="34" charset="-120"/>
                </a:rPr>
                <a:t>1.Young Talent </a:t>
              </a:r>
              <a:r>
                <a:rPr lang="zh-TW" altLang="en-US" sz="1800" dirty="0" smtClean="0">
                  <a:latin typeface="微軟正黑體" pitchFamily="34" charset="-120"/>
                  <a:ea typeface="微軟正黑體" pitchFamily="34" charset="-120"/>
                </a:rPr>
                <a:t>培育計畫 </a:t>
              </a:r>
              <a:endParaRPr lang="en-US" altLang="zh-TW" sz="1800" dirty="0" smtClean="0"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en-US" altLang="zh-TW" sz="1800" dirty="0" smtClean="0">
                  <a:latin typeface="微軟正黑體" pitchFamily="34" charset="-120"/>
                  <a:ea typeface="微軟正黑體" pitchFamily="34" charset="-120"/>
                </a:rPr>
                <a:t>2.</a:t>
              </a:r>
              <a:r>
                <a:rPr lang="zh-TW" altLang="en-US" sz="1800" dirty="0" smtClean="0">
                  <a:latin typeface="微軟正黑體" pitchFamily="34" charset="-120"/>
                  <a:ea typeface="微軟正黑體" pitchFamily="34" charset="-120"/>
                </a:rPr>
                <a:t>家樂福領導學院發展計畫</a:t>
              </a: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1289124" y="1897038"/>
            <a:ext cx="3746900" cy="1624083"/>
            <a:chOff x="6588224" y="1779662"/>
            <a:chExt cx="2376264" cy="1834496"/>
          </a:xfrm>
        </p:grpSpPr>
        <p:sp>
          <p:nvSpPr>
            <p:cNvPr id="25" name="矩形 24"/>
            <p:cNvSpPr/>
            <p:nvPr/>
          </p:nvSpPr>
          <p:spPr>
            <a:xfrm>
              <a:off x="6588224" y="1779662"/>
              <a:ext cx="2376264" cy="165618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6660232" y="1995686"/>
              <a:ext cx="2304256" cy="16184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800" b="1" dirty="0" smtClean="0">
                  <a:latin typeface="微軟正黑體" pitchFamily="34" charset="-120"/>
                  <a:ea typeface="微軟正黑體" pitchFamily="34" charset="-120"/>
                </a:rPr>
                <a:t>專家職能培育</a:t>
              </a:r>
              <a:r>
                <a:rPr lang="en-US" altLang="zh-TW" sz="1800" dirty="0" smtClean="0">
                  <a:latin typeface="微軟正黑體" pitchFamily="34" charset="-120"/>
                  <a:ea typeface="微軟正黑體" pitchFamily="34" charset="-120"/>
                </a:rPr>
                <a:t>:</a:t>
              </a:r>
            </a:p>
            <a:p>
              <a:r>
                <a:rPr lang="en-US" altLang="zh-TW" sz="1800" dirty="0" smtClean="0">
                  <a:latin typeface="微軟正黑體" pitchFamily="34" charset="-120"/>
                  <a:ea typeface="微軟正黑體" pitchFamily="34" charset="-120"/>
                </a:rPr>
                <a:t>1.</a:t>
              </a:r>
              <a:r>
                <a:rPr lang="zh-TW" altLang="en-US" sz="1800" dirty="0" smtClean="0">
                  <a:latin typeface="微軟正黑體" pitchFamily="34" charset="-120"/>
                  <a:ea typeface="微軟正黑體" pitchFamily="34" charset="-120"/>
                </a:rPr>
                <a:t>數位人才培訓課程 </a:t>
              </a:r>
              <a:endParaRPr lang="en-US" altLang="zh-TW" sz="1800" dirty="0" smtClean="0"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en-US" altLang="zh-TW" sz="1800" dirty="0" smtClean="0">
                  <a:latin typeface="微軟正黑體" pitchFamily="34" charset="-120"/>
                  <a:ea typeface="微軟正黑體" pitchFamily="34" charset="-120"/>
                </a:rPr>
                <a:t>2.</a:t>
              </a:r>
              <a:r>
                <a:rPr lang="zh-TW" altLang="en-US" sz="1800" dirty="0" smtClean="0">
                  <a:latin typeface="微軟正黑體" pitchFamily="34" charset="-120"/>
                  <a:ea typeface="微軟正黑體" pitchFamily="34" charset="-120"/>
                </a:rPr>
                <a:t>生鮮職人訓練課程 </a:t>
              </a:r>
              <a:endParaRPr lang="en-US" altLang="zh-TW" sz="1800" dirty="0" smtClean="0"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en-US" altLang="zh-TW" sz="1800" dirty="0" smtClean="0">
                  <a:latin typeface="微軟正黑體" pitchFamily="34" charset="-120"/>
                  <a:ea typeface="微軟正黑體" pitchFamily="34" charset="-120"/>
                </a:rPr>
                <a:t>3.</a:t>
              </a:r>
              <a:r>
                <a:rPr lang="zh-TW" altLang="en-US" sz="1800" dirty="0" smtClean="0">
                  <a:latin typeface="微軟正黑體" pitchFamily="34" charset="-120"/>
                  <a:ea typeface="微軟正黑體" pitchFamily="34" charset="-120"/>
                </a:rPr>
                <a:t>採購發展訓練課程</a:t>
              </a:r>
              <a:endParaRPr lang="zh-TW" altLang="en-US" sz="18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28" name="文字方塊 27"/>
          <p:cNvSpPr txBox="1"/>
          <p:nvPr/>
        </p:nvSpPr>
        <p:spPr>
          <a:xfrm>
            <a:off x="218364" y="382137"/>
            <a:ext cx="2415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366092"/>
                </a:solidFill>
                <a:latin typeface="微軟正黑體" pitchFamily="34" charset="-120"/>
                <a:ea typeface="微軟正黑體" pitchFamily="34" charset="-120"/>
              </a:rPr>
              <a:t>完善多元</a:t>
            </a:r>
            <a:endParaRPr lang="en-US" altLang="zh-TW" sz="3600" b="1" dirty="0" smtClean="0">
              <a:solidFill>
                <a:srgbClr val="366092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b="1" dirty="0" smtClean="0">
                <a:solidFill>
                  <a:srgbClr val="366092"/>
                </a:solidFill>
                <a:latin typeface="微軟正黑體" pitchFamily="34" charset="-120"/>
                <a:ea typeface="微軟正黑體" pitchFamily="34" charset="-120"/>
              </a:rPr>
              <a:t>訓練</a:t>
            </a:r>
            <a:r>
              <a:rPr lang="en-US" altLang="zh-TW" sz="3600" b="1" dirty="0" smtClean="0">
                <a:solidFill>
                  <a:srgbClr val="366092"/>
                </a:solidFill>
                <a:latin typeface="微軟正黑體" pitchFamily="34" charset="-120"/>
                <a:ea typeface="微軟正黑體" pitchFamily="34" charset="-120"/>
              </a:rPr>
              <a:t>&amp;</a:t>
            </a:r>
            <a:r>
              <a:rPr lang="zh-TW" altLang="en-US" sz="3600" b="1" dirty="0" smtClean="0">
                <a:solidFill>
                  <a:srgbClr val="366092"/>
                </a:solidFill>
                <a:latin typeface="微軟正黑體" pitchFamily="34" charset="-120"/>
                <a:ea typeface="微軟正黑體" pitchFamily="34" charset="-120"/>
              </a:rPr>
              <a:t>課程</a:t>
            </a:r>
            <a:endParaRPr lang="zh-TW" altLang="en-US" sz="3600" b="1" dirty="0">
              <a:solidFill>
                <a:srgbClr val="36609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5" name="Google Shape;805;p24" descr="福利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331" y="2221864"/>
            <a:ext cx="7656394" cy="364419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矩形 20"/>
          <p:cNvSpPr/>
          <p:nvPr/>
        </p:nvSpPr>
        <p:spPr>
          <a:xfrm>
            <a:off x="0" y="204716"/>
            <a:ext cx="4572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3" name="Picture 8" descr="https://lh4.googleusercontent.com/wtj1sO1Xuxluzpd3-hp2H8se4c7nciYfmGfJhnPSevkc99Xd6kb_X0knqfSghOw_XQAIuJaILUne7wSNUYED_knc_3cCkLnc0C6uSaPBgQSGBgHs_axe8qzB-N0_MY5tJn1tZim1ommBVRGca6Hb4ZCxpSLJyIpgzWS6NV26oroWrGfTSvlY9L-kKrO4P2yo9puAkd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586" y="0"/>
            <a:ext cx="4486275" cy="1828800"/>
          </a:xfrm>
          <a:prstGeom prst="rect">
            <a:avLst/>
          </a:prstGeom>
          <a:noFill/>
        </p:spPr>
      </p:pic>
      <p:pic>
        <p:nvPicPr>
          <p:cNvPr id="24" name="Picture 8" descr="https://lh4.googleusercontent.com/wtj1sO1Xuxluzpd3-hp2H8se4c7nciYfmGfJhnPSevkc99Xd6kb_X0knqfSghOw_XQAIuJaILUne7wSNUYED_knc_3cCkLnc0C6uSaPBgQSGBgHs_axe8qzB-N0_MY5tJn1tZim1ommBVRGca6Hb4ZCxpSLJyIpgzWS6NV26oroWrGfTSvlY9L-kKrO4P2yo9puAkd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01966" y="0"/>
            <a:ext cx="4486275" cy="1828800"/>
          </a:xfrm>
          <a:prstGeom prst="rect">
            <a:avLst/>
          </a:prstGeom>
          <a:noFill/>
        </p:spPr>
      </p:pic>
      <p:sp>
        <p:nvSpPr>
          <p:cNvPr id="25" name="矩形 24"/>
          <p:cNvSpPr/>
          <p:nvPr/>
        </p:nvSpPr>
        <p:spPr>
          <a:xfrm>
            <a:off x="1218881" y="6127495"/>
            <a:ext cx="59298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zh-TW" altLang="en-US" dirty="0" smtClean="0">
                <a:solidFill>
                  <a:schemeClr val="tx1"/>
                </a:solidFill>
                <a:latin typeface="華康中特圓體" pitchFamily="49" charset="-120"/>
                <a:ea typeface="華康中特圓體" pitchFamily="49" charset="-120"/>
              </a:rPr>
              <a:t>夥伴休憩區、咖啡、點心無限量供應夥伴休憩區、咖啡、點心無限量供應</a:t>
            </a:r>
            <a:endParaRPr lang="en-US" altLang="zh-TW" dirty="0" smtClean="0">
              <a:solidFill>
                <a:schemeClr val="tx1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pic>
        <p:nvPicPr>
          <p:cNvPr id="26" name="Google Shape;829;p26" descr="C:\Users\tw_elaine_yeh\Desktop\桌面\桌面資料\去背可以ppt用\小樂沒綁頭髮 [轉換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0942209">
            <a:off x="830517" y="5917237"/>
            <a:ext cx="347894" cy="6608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文字方塊 8"/>
          <p:cNvSpPr txBox="1"/>
          <p:nvPr/>
        </p:nvSpPr>
        <p:spPr>
          <a:xfrm>
            <a:off x="218364" y="382137"/>
            <a:ext cx="2415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366092"/>
                </a:solidFill>
                <a:latin typeface="微軟正黑體" pitchFamily="34" charset="-120"/>
                <a:ea typeface="微軟正黑體" pitchFamily="34" charset="-120"/>
              </a:rPr>
              <a:t>幸福企業</a:t>
            </a:r>
            <a:endParaRPr lang="en-US" altLang="zh-TW" sz="3600" b="1" dirty="0" smtClean="0">
              <a:solidFill>
                <a:srgbClr val="366092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b="1" dirty="0" smtClean="0">
                <a:solidFill>
                  <a:srgbClr val="366092"/>
                </a:solidFill>
                <a:latin typeface="微軟正黑體" pitchFamily="34" charset="-120"/>
                <a:ea typeface="微軟正黑體" pitchFamily="34" charset="-120"/>
              </a:rPr>
              <a:t>夥伴福利</a:t>
            </a:r>
            <a:endParaRPr lang="zh-TW" altLang="en-US" sz="3600" b="1" dirty="0">
              <a:solidFill>
                <a:srgbClr val="36609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" name="Google Shape;170;g166120195ca_1_94" descr="1280px-Carrefour_logo_no_tag.svg.png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6353175"/>
            <a:ext cx="5365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0" y="204716"/>
            <a:ext cx="4572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3" name="Picture 8" descr="https://lh4.googleusercontent.com/wtj1sO1Xuxluzpd3-hp2H8se4c7nciYfmGfJhnPSevkc99Xd6kb_X0knqfSghOw_XQAIuJaILUne7wSNUYED_knc_3cCkLnc0C6uSaPBgQSGBgHs_axe8qzB-N0_MY5tJn1tZim1ommBVRGca6Hb4ZCxpSLJyIpgzWS6NV26oroWrGfTSvlY9L-kKrO4P2yo9puAkd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586" y="0"/>
            <a:ext cx="4486275" cy="1828800"/>
          </a:xfrm>
          <a:prstGeom prst="rect">
            <a:avLst/>
          </a:prstGeom>
          <a:noFill/>
        </p:spPr>
      </p:pic>
      <p:pic>
        <p:nvPicPr>
          <p:cNvPr id="24" name="Picture 8" descr="https://lh4.googleusercontent.com/wtj1sO1Xuxluzpd3-hp2H8se4c7nciYfmGfJhnPSevkc99Xd6kb_X0knqfSghOw_XQAIuJaILUne7wSNUYED_knc_3cCkLnc0C6uSaPBgQSGBgHs_axe8qzB-N0_MY5tJn1tZim1ommBVRGca6Hb4ZCxpSLJyIpgzWS6NV26oroWrGfTSvlY9L-kKrO4P2yo9puAkd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1966" y="0"/>
            <a:ext cx="4486275" cy="1828800"/>
          </a:xfrm>
          <a:prstGeom prst="rect">
            <a:avLst/>
          </a:prstGeom>
          <a:noFill/>
        </p:spPr>
      </p:pic>
      <p:sp>
        <p:nvSpPr>
          <p:cNvPr id="9" name="文字方塊 8"/>
          <p:cNvSpPr txBox="1"/>
          <p:nvPr/>
        </p:nvSpPr>
        <p:spPr>
          <a:xfrm>
            <a:off x="218364" y="382137"/>
            <a:ext cx="2415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366092"/>
                </a:solidFill>
                <a:latin typeface="微軟正黑體" pitchFamily="34" charset="-120"/>
                <a:ea typeface="微軟正黑體" pitchFamily="34" charset="-120"/>
              </a:rPr>
              <a:t>一起創造美好職涯</a:t>
            </a:r>
            <a:endParaRPr lang="en-US" altLang="zh-TW" sz="3600" b="1" dirty="0" smtClean="0">
              <a:solidFill>
                <a:srgbClr val="36609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" name="Google Shape;170;g166120195ca_1_94" descr="1280px-Carrefour_logo_no_tag.svg.png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353175"/>
            <a:ext cx="5365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764276" y="2197290"/>
            <a:ext cx="7956644" cy="114587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354842" y="2429301"/>
            <a:ext cx="1705970" cy="54591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IT </a:t>
            </a:r>
            <a:r>
              <a:rPr lang="zh-TW" altLang="en-US" sz="1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應用系統</a:t>
            </a:r>
            <a:endParaRPr lang="en-US" altLang="zh-TW" sz="1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66548" y="3523395"/>
            <a:ext cx="7956644" cy="1145872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357114" y="3755406"/>
            <a:ext cx="1705970" cy="54591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Java</a:t>
            </a:r>
          </a:p>
        </p:txBody>
      </p:sp>
      <p:sp>
        <p:nvSpPr>
          <p:cNvPr id="28" name="矩形 27"/>
          <p:cNvSpPr/>
          <p:nvPr/>
        </p:nvSpPr>
        <p:spPr>
          <a:xfrm>
            <a:off x="768820" y="4863171"/>
            <a:ext cx="7956644" cy="1145872"/>
          </a:xfrm>
          <a:prstGeom prst="rect">
            <a:avLst/>
          </a:prstGeom>
          <a:solidFill>
            <a:schemeClr val="bg1"/>
          </a:solidFill>
          <a:ln w="76200">
            <a:solidFill>
              <a:srgbClr val="36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圓角矩形 29"/>
          <p:cNvSpPr/>
          <p:nvPr/>
        </p:nvSpPr>
        <p:spPr>
          <a:xfrm>
            <a:off x="359386" y="5095182"/>
            <a:ext cx="1705970" cy="54591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Frontend</a:t>
            </a:r>
          </a:p>
        </p:txBody>
      </p:sp>
      <p:sp>
        <p:nvSpPr>
          <p:cNvPr id="25" name="矩形 24"/>
          <p:cNvSpPr/>
          <p:nvPr/>
        </p:nvSpPr>
        <p:spPr>
          <a:xfrm>
            <a:off x="2231409" y="2381661"/>
            <a:ext cx="30093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 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協助專案經理維護風險控管。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 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協助專案經理協助各項系統管理。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 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負責系統維運與異常支援。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233917" y="2363631"/>
            <a:ext cx="22723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 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跨部門溝通與協調。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 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專案製作、數據分析。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 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主管交辦事項。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231409" y="372840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 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協助連鎖零售業主要系統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(Retail ERP)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維護。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 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應用軟體維護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, 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瞭解使用者問題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, 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與工程師溝通。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-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參與新功能開發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, 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應用軟體持續優化。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231409" y="4962548"/>
            <a:ext cx="64895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 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參與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個家樂福自有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App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的上線與持續強化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 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對家樂福業務的需求規格進行了解、研究和討論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 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協助工程師審查和驗證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UI/UX 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設計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</a:t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 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使用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React Native 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框架和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Centric 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後端團隊開發的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API 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來進行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App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上線與交付 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3586</TotalTime>
  <Words>936</Words>
  <Application>Microsoft Office PowerPoint</Application>
  <PresentationFormat>如螢幕大小 (4:3)</PresentationFormat>
  <Paragraphs>93</Paragraphs>
  <Slides>10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8" baseType="lpstr">
      <vt:lpstr>Noto Sans</vt:lpstr>
      <vt:lpstr>華康中特圓體</vt:lpstr>
      <vt:lpstr>微軟正黑體</vt:lpstr>
      <vt:lpstr>新細明體</vt:lpstr>
      <vt:lpstr>Arial</vt:lpstr>
      <vt:lpstr>Calibri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tw_sean_hsieh</dc:creator>
  <cp:lastModifiedBy>tkustaff</cp:lastModifiedBy>
  <cp:revision>206</cp:revision>
  <dcterms:created xsi:type="dcterms:W3CDTF">2022-08-05T05:49:01Z</dcterms:created>
  <dcterms:modified xsi:type="dcterms:W3CDTF">2023-04-28T07:02:08Z</dcterms:modified>
</cp:coreProperties>
</file>